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66" r:id="rId3"/>
    <p:sldId id="281" r:id="rId4"/>
    <p:sldId id="267" r:id="rId5"/>
    <p:sldId id="282" r:id="rId6"/>
    <p:sldId id="268" r:id="rId7"/>
    <p:sldId id="269" r:id="rId8"/>
    <p:sldId id="283" r:id="rId9"/>
    <p:sldId id="270" r:id="rId10"/>
    <p:sldId id="271" r:id="rId11"/>
    <p:sldId id="280" r:id="rId12"/>
    <p:sldId id="272" r:id="rId13"/>
    <p:sldId id="273" r:id="rId14"/>
    <p:sldId id="284" r:id="rId15"/>
    <p:sldId id="274" r:id="rId16"/>
    <p:sldId id="275" r:id="rId17"/>
    <p:sldId id="285" r:id="rId18"/>
    <p:sldId id="276" r:id="rId19"/>
    <p:sldId id="286" r:id="rId20"/>
    <p:sldId id="277" r:id="rId21"/>
    <p:sldId id="28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EDCB10-9CAE-47DA-A0B9-91A227C71E44}" type="datetimeFigureOut">
              <a:rPr lang="en-US" smtClean="0"/>
              <a:pPr/>
              <a:t>12/31/2015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7126FC-9166-4271-92A9-F5911F565C85}" type="slidenum">
              <a:rPr lang="en-US" smtClean="0"/>
              <a:pPr/>
              <a:t>‹#›</a:t>
            </a:fld>
            <a:endParaRPr lang="en-US"/>
          </a:p>
        </p:txBody>
      </p:sp>
    </p:spTree>
    <p:extLst>
      <p:ext uri="{BB962C8B-B14F-4D97-AF65-F5344CB8AC3E}">
        <p14:creationId xmlns:p14="http://schemas.microsoft.com/office/powerpoint/2010/main" val="36398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A8E249-4049-4137-B3D7-6F29FF1F9AF4}" type="datetimeFigureOut">
              <a:rPr lang="en-US" smtClean="0"/>
              <a:pPr/>
              <a:t>12/31/2015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C163C-E6B8-4B7D-9156-44ABD07C8BC7}" type="slidenum">
              <a:rPr lang="en-US" smtClean="0"/>
              <a:pPr/>
              <a:t>‹#›</a:t>
            </a:fld>
            <a:endParaRPr lang="en-US"/>
          </a:p>
        </p:txBody>
      </p:sp>
    </p:spTree>
    <p:extLst>
      <p:ext uri="{BB962C8B-B14F-4D97-AF65-F5344CB8AC3E}">
        <p14:creationId xmlns:p14="http://schemas.microsoft.com/office/powerpoint/2010/main" val="41597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DC163C-E6B8-4B7D-9156-44ABD07C8BC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DC163C-E6B8-4B7D-9156-44ABD07C8BC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AA171-1D1D-4C49-B851-0FEBD9D85893}" type="datetimeFigureOut">
              <a:rPr lang="en-US" smtClean="0"/>
              <a:pPr/>
              <a:t>12/31/2015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B9FA-EE18-44D6-94ED-D3CC6CDEFD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AA171-1D1D-4C49-B851-0FEBD9D85893}" type="datetimeFigureOut">
              <a:rPr lang="en-US" smtClean="0"/>
              <a:pPr/>
              <a:t>12/31/2015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CB9FA-EE18-44D6-94ED-D3CC6CDEFD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rchildlearns.com/mappuzzle/europe-puzzle.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nXdFK4sPIY"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wtl7UCWiGk"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news.bbc.co.uk/2/hi/europe/1402790.s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jpeg"/><Relationship Id="rId4" Type="http://schemas.openxmlformats.org/officeDocument/2006/relationships/hyperlink" Target="https://www.youtube.com/watch?v=VbNocQORWQ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gfNvVSQXtDw"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youtube.com/watch?v=Oc15dAe_o-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foplease.com/spot/dracula1.html" TargetMode="External"/><Relationship Id="rId2" Type="http://schemas.openxmlformats.org/officeDocument/2006/relationships/hyperlink" Target="https://www.youtube.com/watch?v=ZNqAnBwUP50"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bSRC1_OZPIg"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history.com/audio/chernobyl-nuclear-disaster" TargetMode="Externa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history.com/audio/chernobyl-nuclear-disast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youtube.com/watch?v=S9XtYPy4kM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 world.jpg"/>
          <p:cNvPicPr>
            <a:picLocks noChangeAspect="1"/>
          </p:cNvPicPr>
          <p:nvPr/>
        </p:nvPicPr>
        <p:blipFill>
          <a:blip r:embed="rId2" cstate="print">
            <a:grayscl/>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b="1" dirty="0" smtClean="0">
                <a:solidFill>
                  <a:srgbClr val="FFFF00"/>
                </a:solidFill>
                <a:latin typeface="Eras Bold ITC" pitchFamily="34" charset="0"/>
                <a:hlinkClick r:id="rId3"/>
              </a:rPr>
              <a:t>EASTERN EUROPE</a:t>
            </a:r>
            <a:endParaRPr lang="en-US" b="1" dirty="0">
              <a:solidFill>
                <a:srgbClr val="FFFF00"/>
              </a:solidFill>
              <a:latin typeface="Eras Bold ITC"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rbachev.jpg"/>
          <p:cNvPicPr>
            <a:picLocks noChangeAspect="1"/>
          </p:cNvPicPr>
          <p:nvPr/>
        </p:nvPicPr>
        <p:blipFill>
          <a:blip r:embed="rId2" cstate="print"/>
          <a:stretch>
            <a:fillRect/>
          </a:stretch>
        </p:blipFill>
        <p:spPr>
          <a:xfrm>
            <a:off x="4343400" y="0"/>
            <a:ext cx="48006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0" y="1371600"/>
            <a:ext cx="9144000" cy="4754563"/>
          </a:xfrm>
        </p:spPr>
        <p:txBody>
          <a:bodyPr>
            <a:normAutofit lnSpcReduction="10000"/>
          </a:bodyPr>
          <a:lstStyle/>
          <a:p>
            <a:pPr marL="0" indent="0">
              <a:spcBef>
                <a:spcPts val="0"/>
              </a:spcBef>
            </a:pPr>
            <a:r>
              <a:rPr lang="en-US" dirty="0" smtClean="0"/>
              <a:t>The breakup of the USSR</a:t>
            </a:r>
          </a:p>
          <a:p>
            <a:pPr marL="0" indent="0">
              <a:spcBef>
                <a:spcPts val="0"/>
              </a:spcBef>
              <a:buNone/>
            </a:pPr>
            <a:r>
              <a:rPr lang="en-US" dirty="0" smtClean="0"/>
              <a:t>  was a </a:t>
            </a:r>
            <a:r>
              <a:rPr lang="en-US" dirty="0" smtClean="0">
                <a:solidFill>
                  <a:srgbClr val="FF0000"/>
                </a:solidFill>
              </a:rPr>
              <a:t>grassroots movement </a:t>
            </a:r>
          </a:p>
          <a:p>
            <a:pPr marL="0" indent="0">
              <a:spcBef>
                <a:spcPts val="0"/>
              </a:spcBef>
              <a:buNone/>
            </a:pPr>
            <a:r>
              <a:rPr lang="en-US" dirty="0" smtClean="0">
                <a:solidFill>
                  <a:srgbClr val="FF0000"/>
                </a:solidFill>
              </a:rPr>
              <a:t>   </a:t>
            </a:r>
            <a:r>
              <a:rPr lang="en-US" dirty="0" smtClean="0"/>
              <a:t>which</a:t>
            </a:r>
            <a:endParaRPr lang="en-US" dirty="0" smtClean="0">
              <a:solidFill>
                <a:srgbClr val="FF0000"/>
              </a:solidFill>
            </a:endParaRPr>
          </a:p>
          <a:p>
            <a:pPr marL="0" indent="0">
              <a:spcBef>
                <a:spcPts val="0"/>
              </a:spcBef>
            </a:pPr>
            <a:endParaRPr lang="en-US" dirty="0" smtClean="0"/>
          </a:p>
          <a:p>
            <a:pPr marL="0" indent="0">
              <a:spcBef>
                <a:spcPts val="0"/>
              </a:spcBef>
              <a:buNone/>
            </a:pPr>
            <a:r>
              <a:rPr lang="en-US" dirty="0" smtClean="0"/>
              <a:t>                                          </a:t>
            </a:r>
          </a:p>
          <a:p>
            <a:pPr marL="0" indent="0">
              <a:spcBef>
                <a:spcPts val="0"/>
              </a:spcBef>
              <a:buNone/>
            </a:pPr>
            <a:r>
              <a:rPr lang="en-US" dirty="0" smtClean="0"/>
              <a:t>                                                   </a:t>
            </a:r>
          </a:p>
          <a:p>
            <a:pPr marL="0" indent="0">
              <a:spcBef>
                <a:spcPts val="0"/>
              </a:spcBef>
              <a:buNone/>
            </a:pPr>
            <a:r>
              <a:rPr lang="en-US" dirty="0" smtClean="0"/>
              <a:t>                                                     began in Poland with              </a:t>
            </a:r>
          </a:p>
          <a:p>
            <a:pPr marL="0" indent="0">
              <a:spcBef>
                <a:spcPts val="0"/>
              </a:spcBef>
              <a:buNone/>
            </a:pPr>
            <a:r>
              <a:rPr lang="en-US" dirty="0" smtClean="0"/>
              <a:t>                                                     the dock workers under</a:t>
            </a:r>
          </a:p>
          <a:p>
            <a:pPr marL="0" indent="0">
              <a:spcBef>
                <a:spcPts val="0"/>
              </a:spcBef>
              <a:buNone/>
            </a:pPr>
            <a:r>
              <a:rPr lang="en-US" dirty="0" smtClean="0"/>
              <a:t>                                                     the leadership of </a:t>
            </a:r>
            <a:r>
              <a:rPr lang="en-US" dirty="0" smtClean="0">
                <a:solidFill>
                  <a:srgbClr val="FF0000"/>
                </a:solidFill>
                <a:hlinkClick r:id="rId3"/>
              </a:rPr>
              <a:t>Lech</a:t>
            </a:r>
          </a:p>
          <a:p>
            <a:pPr marL="0" indent="0">
              <a:spcBef>
                <a:spcPts val="0"/>
              </a:spcBef>
              <a:buNone/>
            </a:pPr>
            <a:r>
              <a:rPr lang="en-US" dirty="0" smtClean="0">
                <a:solidFill>
                  <a:srgbClr val="FF0000"/>
                </a:solidFill>
                <a:hlinkClick r:id="rId3"/>
              </a:rPr>
              <a:t>                                                     Walesa</a:t>
            </a:r>
            <a:endParaRPr lang="en-US" dirty="0">
              <a:solidFill>
                <a:srgbClr val="FF0000"/>
              </a:solidFill>
            </a:endParaRPr>
          </a:p>
        </p:txBody>
      </p:sp>
      <p:pic>
        <p:nvPicPr>
          <p:cNvPr id="4" name="Picture 3" descr="water world.jpg"/>
          <p:cNvPicPr>
            <a:picLocks noChangeAspect="1"/>
          </p:cNvPicPr>
          <p:nvPr/>
        </p:nvPicPr>
        <p:blipFill>
          <a:blip r:embed="rId4" cstate="print">
            <a:grayscl/>
          </a:blip>
          <a:stretch>
            <a:fillRect/>
          </a:stretch>
        </p:blipFill>
        <p:spPr>
          <a:xfrm>
            <a:off x="0" y="0"/>
            <a:ext cx="4343400" cy="1219200"/>
          </a:xfrm>
          <a:prstGeom prst="rect">
            <a:avLst/>
          </a:prstGeom>
        </p:spPr>
      </p:pic>
      <p:pic>
        <p:nvPicPr>
          <p:cNvPr id="6" name="Picture 5" descr="solidarity.jpg"/>
          <p:cNvPicPr>
            <a:picLocks noChangeAspect="1"/>
          </p:cNvPicPr>
          <p:nvPr/>
        </p:nvPicPr>
        <p:blipFill>
          <a:blip r:embed="rId5" cstate="print"/>
          <a:stretch>
            <a:fillRect/>
          </a:stretch>
        </p:blipFill>
        <p:spPr>
          <a:xfrm>
            <a:off x="228600" y="3048000"/>
            <a:ext cx="4448175" cy="295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953000" y="1143000"/>
            <a:ext cx="1213730" cy="369332"/>
          </a:xfrm>
          <a:prstGeom prst="rect">
            <a:avLst/>
          </a:prstGeom>
          <a:noFill/>
        </p:spPr>
        <p:txBody>
          <a:bodyPr wrap="none" rtlCol="0">
            <a:spAutoFit/>
          </a:bodyPr>
          <a:lstStyle/>
          <a:p>
            <a:r>
              <a:rPr lang="en-US" b="1" dirty="0" smtClean="0"/>
              <a:t>Gorbachav</a:t>
            </a:r>
            <a:endParaRPr lang="en-US" b="1" dirty="0"/>
          </a:p>
        </p:txBody>
      </p:sp>
      <p:sp>
        <p:nvSpPr>
          <p:cNvPr id="8" name="TextBox 7"/>
          <p:cNvSpPr txBox="1"/>
          <p:nvPr/>
        </p:nvSpPr>
        <p:spPr>
          <a:xfrm>
            <a:off x="7543800" y="1600200"/>
            <a:ext cx="1405834" cy="369332"/>
          </a:xfrm>
          <a:prstGeom prst="rect">
            <a:avLst/>
          </a:prstGeom>
          <a:noFill/>
        </p:spPr>
        <p:txBody>
          <a:bodyPr wrap="none" rtlCol="0">
            <a:spAutoFit/>
          </a:bodyPr>
          <a:lstStyle/>
          <a:p>
            <a:r>
              <a:rPr lang="en-US" b="1" dirty="0" smtClean="0"/>
              <a:t>Pres. Reagan</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Questions A</a:t>
            </a:r>
            <a:endParaRPr lang="en-US" dirty="0"/>
          </a:p>
        </p:txBody>
      </p:sp>
      <p:sp>
        <p:nvSpPr>
          <p:cNvPr id="3" name="Content Placeholder 2"/>
          <p:cNvSpPr>
            <a:spLocks noGrp="1"/>
          </p:cNvSpPr>
          <p:nvPr>
            <p:ph idx="1"/>
          </p:nvPr>
        </p:nvSpPr>
        <p:spPr>
          <a:xfrm>
            <a:off x="0" y="762000"/>
            <a:ext cx="9144000" cy="6096000"/>
          </a:xfrm>
        </p:spPr>
        <p:txBody>
          <a:bodyPr>
            <a:normAutofit/>
          </a:bodyPr>
          <a:lstStyle/>
          <a:p>
            <a:pPr marL="514350" indent="-514350">
              <a:buAutoNum type="arabicPeriod"/>
            </a:pPr>
            <a:r>
              <a:rPr lang="en-US" sz="2400" dirty="0" smtClean="0"/>
              <a:t>Which church allows it priests to marry?</a:t>
            </a:r>
          </a:p>
          <a:p>
            <a:pPr marL="514350" indent="-514350">
              <a:buAutoNum type="arabicPeriod"/>
            </a:pPr>
            <a:r>
              <a:rPr lang="en-US" sz="2400" dirty="0" smtClean="0"/>
              <a:t>When does the Orthodox Church celebrate Christmas?</a:t>
            </a:r>
          </a:p>
          <a:p>
            <a:pPr marL="514350" indent="-514350">
              <a:buAutoNum type="arabicPeriod"/>
            </a:pPr>
            <a:r>
              <a:rPr lang="en-US" sz="2400" dirty="0" smtClean="0"/>
              <a:t>List three reasons/causes of Soviet expansion after WWII.</a:t>
            </a:r>
          </a:p>
          <a:p>
            <a:pPr marL="514350" indent="-514350">
              <a:buAutoNum type="arabicPeriod"/>
            </a:pPr>
            <a:r>
              <a:rPr lang="en-US" sz="2400" dirty="0" smtClean="0"/>
              <a:t>Why </a:t>
            </a:r>
            <a:r>
              <a:rPr lang="en-US" sz="2400" dirty="0" smtClean="0"/>
              <a:t>wasn’t Yugoslovia under Soviet control?</a:t>
            </a:r>
          </a:p>
          <a:p>
            <a:pPr marL="514350" indent="-514350">
              <a:buAutoNum type="arabicPeriod"/>
            </a:pPr>
            <a:r>
              <a:rPr lang="en-US" sz="2400" dirty="0" smtClean="0"/>
              <a:t>Use this site to compare the percapita GDP of Czech Republic with that of Moldova .  What is their ranking in world economies?</a:t>
            </a:r>
          </a:p>
          <a:p>
            <a:pPr marL="514350" indent="-514350">
              <a:buNone/>
            </a:pPr>
            <a:r>
              <a:rPr lang="en-US" sz="2400" dirty="0" smtClean="0"/>
              <a:t>6.    </a:t>
            </a:r>
            <a:r>
              <a:rPr lang="en-US" sz="2400" dirty="0" smtClean="0"/>
              <a:t>Define glasnost and perestrokia?</a:t>
            </a:r>
          </a:p>
          <a:p>
            <a:pPr marL="514350" indent="-514350">
              <a:buNone/>
            </a:pPr>
            <a:r>
              <a:rPr lang="en-US" sz="2400" dirty="0" smtClean="0"/>
              <a:t>7.     </a:t>
            </a:r>
            <a:r>
              <a:rPr lang="en-US" sz="2400" dirty="0" smtClean="0"/>
              <a:t>Why were they implemented?</a:t>
            </a:r>
          </a:p>
          <a:p>
            <a:pPr marL="514350" indent="-514350">
              <a:buNone/>
            </a:pPr>
            <a:r>
              <a:rPr lang="en-US" sz="2400" dirty="0" smtClean="0"/>
              <a:t>8.    The </a:t>
            </a:r>
            <a:r>
              <a:rPr lang="en-US" sz="2400" dirty="0" smtClean="0"/>
              <a:t>Polish Solidarity movement had the support of what three groups?</a:t>
            </a:r>
          </a:p>
          <a:p>
            <a:pPr marL="514350" indent="-514350">
              <a:buNone/>
            </a:pPr>
            <a:r>
              <a:rPr lang="en-US" sz="2400" dirty="0" smtClean="0"/>
              <a:t>9.    What </a:t>
            </a:r>
            <a:r>
              <a:rPr lang="en-US" sz="2400" dirty="0" smtClean="0"/>
              <a:t>was the initial reason for the strike?</a:t>
            </a:r>
          </a:p>
          <a:p>
            <a:pPr marL="514350" indent="-514350">
              <a:buNone/>
            </a:pPr>
            <a:r>
              <a:rPr lang="en-US" sz="2400" dirty="0" smtClean="0"/>
              <a:t>10.  Define </a:t>
            </a:r>
            <a:r>
              <a:rPr lang="en-US" sz="2400" dirty="0" smtClean="0"/>
              <a:t>grassroots movement.</a:t>
            </a:r>
          </a:p>
          <a:p>
            <a:pPr marL="514350" indent="-514350">
              <a:buAutoNum type="arabicPeriod"/>
            </a:pP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o-biggest.jpg"/>
          <p:cNvPicPr>
            <a:picLocks noChangeAspect="1"/>
          </p:cNvPicPr>
          <p:nvPr/>
        </p:nvPicPr>
        <p:blipFill>
          <a:blip r:embed="rId2" cstate="print"/>
          <a:stretch>
            <a:fillRect/>
          </a:stretch>
        </p:blipFill>
        <p:spPr>
          <a:xfrm flipH="1">
            <a:off x="6910251" y="0"/>
            <a:ext cx="2233747" cy="2057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0" y="1066800"/>
            <a:ext cx="9144000" cy="5562600"/>
          </a:xfrm>
        </p:spPr>
        <p:txBody>
          <a:bodyPr>
            <a:normAutofit fontScale="92500" lnSpcReduction="10000"/>
          </a:bodyPr>
          <a:lstStyle/>
          <a:p>
            <a:pPr marL="0" indent="0">
              <a:spcBef>
                <a:spcPts val="0"/>
              </a:spcBef>
            </a:pPr>
            <a:r>
              <a:rPr lang="en-US" b="1" dirty="0" smtClean="0"/>
              <a:t>Issues prominent in E. Europe</a:t>
            </a:r>
          </a:p>
          <a:p>
            <a:pPr marL="0" indent="0">
              <a:spcBef>
                <a:spcPts val="0"/>
              </a:spcBef>
              <a:buNone/>
            </a:pPr>
            <a:r>
              <a:rPr lang="en-US" dirty="0" smtClean="0"/>
              <a:t>   1. </a:t>
            </a:r>
            <a:r>
              <a:rPr lang="en-US" dirty="0" smtClean="0">
                <a:solidFill>
                  <a:srgbClr val="FF0000"/>
                </a:solidFill>
              </a:rPr>
              <a:t>Nationalism </a:t>
            </a:r>
            <a:r>
              <a:rPr lang="en-US" sz="1400" dirty="0" smtClean="0">
                <a:hlinkClick r:id="rId3"/>
              </a:rPr>
              <a:t>(Listen only to the definition 1:41)</a:t>
            </a:r>
            <a:endParaRPr lang="en-US" sz="1400" dirty="0" smtClean="0"/>
          </a:p>
          <a:p>
            <a:pPr marL="0" indent="0">
              <a:spcBef>
                <a:spcPts val="0"/>
              </a:spcBef>
              <a:buNone/>
            </a:pPr>
            <a:r>
              <a:rPr lang="en-US" sz="2400" dirty="0" smtClean="0"/>
              <a:t>          - Nationalism is often thought of as patriotism (pride in one’s </a:t>
            </a:r>
          </a:p>
          <a:p>
            <a:pPr marL="0" indent="0">
              <a:spcBef>
                <a:spcPts val="0"/>
              </a:spcBef>
              <a:buNone/>
            </a:pPr>
            <a:r>
              <a:rPr lang="en-US" sz="2400" dirty="0" smtClean="0"/>
              <a:t>            country). What if a group of people with a common ethnicity </a:t>
            </a:r>
          </a:p>
          <a:p>
            <a:pPr marL="0" indent="0">
              <a:spcBef>
                <a:spcPts val="0"/>
              </a:spcBef>
              <a:buNone/>
            </a:pPr>
            <a:r>
              <a:rPr lang="en-US" sz="2400" dirty="0" smtClean="0"/>
              <a:t>            do not have a country (land) and do not govern themselves?</a:t>
            </a:r>
          </a:p>
          <a:p>
            <a:pPr marL="0" indent="0">
              <a:spcBef>
                <a:spcPts val="0"/>
              </a:spcBef>
              <a:buNone/>
            </a:pPr>
            <a:r>
              <a:rPr lang="en-US" dirty="0" smtClean="0"/>
              <a:t>       - </a:t>
            </a:r>
            <a:r>
              <a:rPr lang="en-US" sz="2400" dirty="0" smtClean="0"/>
              <a:t>In E. Europe there are many ethnic groups who were subject to a </a:t>
            </a:r>
          </a:p>
          <a:p>
            <a:pPr marL="0" indent="0">
              <a:spcBef>
                <a:spcPts val="0"/>
              </a:spcBef>
              <a:buNone/>
            </a:pPr>
            <a:r>
              <a:rPr lang="en-US" sz="2400" dirty="0" smtClean="0"/>
              <a:t>             government that did not share their ethnicity. Therefore, the </a:t>
            </a:r>
          </a:p>
          <a:p>
            <a:pPr marL="0" indent="0">
              <a:spcBef>
                <a:spcPts val="0"/>
              </a:spcBef>
              <a:buNone/>
            </a:pPr>
            <a:r>
              <a:rPr lang="en-US" sz="2400" dirty="0" smtClean="0"/>
              <a:t>             definition we will be working with is; </a:t>
            </a:r>
            <a:r>
              <a:rPr lang="en-US" sz="2400" dirty="0" smtClean="0">
                <a:solidFill>
                  <a:srgbClr val="FF0000"/>
                </a:solidFill>
              </a:rPr>
              <a:t>Nationalism</a:t>
            </a:r>
            <a:r>
              <a:rPr lang="en-US" sz="2400" dirty="0" smtClean="0"/>
              <a:t> is the desire of </a:t>
            </a:r>
          </a:p>
          <a:p>
            <a:pPr marL="0" indent="0">
              <a:spcBef>
                <a:spcPts val="0"/>
              </a:spcBef>
              <a:buNone/>
            </a:pPr>
            <a:r>
              <a:rPr lang="en-US" sz="2400" dirty="0" smtClean="0"/>
              <a:t>             an ethnic group to be governed by someone of like ideology and </a:t>
            </a:r>
          </a:p>
          <a:p>
            <a:pPr marL="0" indent="0">
              <a:spcBef>
                <a:spcPts val="0"/>
              </a:spcBef>
              <a:buNone/>
            </a:pPr>
            <a:r>
              <a:rPr lang="en-US" sz="2400" dirty="0" smtClean="0"/>
              <a:t>             belief</a:t>
            </a:r>
          </a:p>
          <a:p>
            <a:pPr marL="0" indent="0">
              <a:spcBef>
                <a:spcPts val="0"/>
              </a:spcBef>
              <a:buNone/>
            </a:pPr>
            <a:r>
              <a:rPr lang="en-US" sz="2400" dirty="0" smtClean="0"/>
              <a:t>           - This situation was especially an issue in the former Yugoslavia</a:t>
            </a:r>
          </a:p>
          <a:p>
            <a:pPr marL="0" indent="0">
              <a:spcBef>
                <a:spcPts val="0"/>
              </a:spcBef>
              <a:buNone/>
            </a:pPr>
            <a:r>
              <a:rPr lang="en-US" sz="2400" dirty="0" smtClean="0"/>
              <a:t>           - After WWI, 3 ethnic groups were lumped into 1 country under the </a:t>
            </a:r>
          </a:p>
          <a:p>
            <a:pPr marL="0" indent="0">
              <a:spcBef>
                <a:spcPts val="0"/>
              </a:spcBef>
              <a:buNone/>
            </a:pPr>
            <a:r>
              <a:rPr lang="en-US" sz="2400" dirty="0" smtClean="0"/>
              <a:t>              dictatorship of General Tito.</a:t>
            </a:r>
          </a:p>
          <a:p>
            <a:pPr marL="0" indent="0">
              <a:spcBef>
                <a:spcPts val="0"/>
              </a:spcBef>
              <a:buNone/>
            </a:pPr>
            <a:r>
              <a:rPr lang="en-US" sz="2400" dirty="0" smtClean="0"/>
              <a:t>           - Tito’s  iron-fisted rule kept the 3 groups under control but trouble was </a:t>
            </a:r>
          </a:p>
          <a:p>
            <a:pPr marL="0" indent="0">
              <a:spcBef>
                <a:spcPts val="0"/>
              </a:spcBef>
              <a:buNone/>
            </a:pPr>
            <a:r>
              <a:rPr lang="en-US" sz="2400" dirty="0" smtClean="0"/>
              <a:t>              brewing just beneath the surface.</a:t>
            </a:r>
          </a:p>
          <a:p>
            <a:pPr marL="0" indent="0">
              <a:spcBef>
                <a:spcPts val="0"/>
              </a:spcBef>
              <a:buNone/>
            </a:pPr>
            <a:r>
              <a:rPr lang="en-US" sz="2400" dirty="0" smtClean="0"/>
              <a:t>           - The worst situation was in Bosnia. </a:t>
            </a:r>
          </a:p>
          <a:p>
            <a:endParaRPr lang="en-US" dirty="0"/>
          </a:p>
        </p:txBody>
      </p:sp>
      <p:pic>
        <p:nvPicPr>
          <p:cNvPr id="4" name="Picture 3" descr="water world.jpg"/>
          <p:cNvPicPr>
            <a:picLocks noChangeAspect="1"/>
          </p:cNvPicPr>
          <p:nvPr/>
        </p:nvPicPr>
        <p:blipFill>
          <a:blip r:embed="rId4" cstate="print">
            <a:grayscl/>
          </a:blip>
          <a:stretch>
            <a:fillRect/>
          </a:stretch>
        </p:blipFill>
        <p:spPr>
          <a:xfrm>
            <a:off x="0" y="0"/>
            <a:ext cx="6172200" cy="1066800"/>
          </a:xfrm>
          <a:prstGeom prst="rect">
            <a:avLst/>
          </a:prstGeom>
        </p:spPr>
      </p:pic>
      <p:sp>
        <p:nvSpPr>
          <p:cNvPr id="6" name="TextBox 5"/>
          <p:cNvSpPr txBox="1"/>
          <p:nvPr/>
        </p:nvSpPr>
        <p:spPr>
          <a:xfrm>
            <a:off x="5867400" y="1371600"/>
            <a:ext cx="1336648" cy="369332"/>
          </a:xfrm>
          <a:prstGeom prst="rect">
            <a:avLst/>
          </a:prstGeom>
          <a:noFill/>
        </p:spPr>
        <p:txBody>
          <a:bodyPr wrap="none" rtlCol="0">
            <a:spAutoFit/>
          </a:bodyPr>
          <a:lstStyle/>
          <a:p>
            <a:r>
              <a:rPr lang="en-US" dirty="0" smtClean="0">
                <a:solidFill>
                  <a:srgbClr val="FF0000"/>
                </a:solidFill>
              </a:rPr>
              <a:t>General Tito</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endParaRPr lang="en-US" dirty="0"/>
          </a:p>
        </p:txBody>
      </p:sp>
      <p:sp>
        <p:nvSpPr>
          <p:cNvPr id="3" name="Content Placeholder 2"/>
          <p:cNvSpPr>
            <a:spLocks noGrp="1"/>
          </p:cNvSpPr>
          <p:nvPr>
            <p:ph idx="1"/>
          </p:nvPr>
        </p:nvSpPr>
        <p:spPr>
          <a:xfrm>
            <a:off x="0" y="1143000"/>
            <a:ext cx="9118600" cy="5715000"/>
          </a:xfrm>
        </p:spPr>
        <p:txBody>
          <a:bodyPr>
            <a:normAutofit/>
          </a:bodyPr>
          <a:lstStyle/>
          <a:p>
            <a:endParaRPr lang="en-US" sz="2400" dirty="0" smtClean="0"/>
          </a:p>
          <a:p>
            <a:endParaRPr lang="en-US" sz="2400" dirty="0"/>
          </a:p>
          <a:p>
            <a:r>
              <a:rPr lang="en-US" sz="2400" dirty="0" smtClean="0"/>
              <a:t>The </a:t>
            </a:r>
            <a:r>
              <a:rPr lang="en-US" sz="2400" dirty="0" smtClean="0"/>
              <a:t>3 ethnic groups were:</a:t>
            </a:r>
          </a:p>
          <a:p>
            <a:pPr>
              <a:buNone/>
            </a:pPr>
            <a:r>
              <a:rPr lang="en-US" sz="2400" dirty="0" smtClean="0">
                <a:solidFill>
                  <a:srgbClr val="FF0000"/>
                </a:solidFill>
              </a:rPr>
              <a:t>	   - Croats</a:t>
            </a:r>
            <a:r>
              <a:rPr lang="en-US" sz="2400" dirty="0" smtClean="0"/>
              <a:t>- Catholic, western culture (blue on map)</a:t>
            </a:r>
          </a:p>
          <a:p>
            <a:pPr>
              <a:buNone/>
            </a:pPr>
            <a:r>
              <a:rPr lang="en-US" sz="2400" dirty="0" smtClean="0">
                <a:solidFill>
                  <a:srgbClr val="FF0000"/>
                </a:solidFill>
              </a:rPr>
              <a:t>        - Serbs</a:t>
            </a:r>
            <a:r>
              <a:rPr lang="en-US" sz="2400" dirty="0" smtClean="0"/>
              <a:t>- Eastern Orthodox, eastern culture (red)</a:t>
            </a:r>
          </a:p>
          <a:p>
            <a:pPr>
              <a:buNone/>
            </a:pPr>
            <a:r>
              <a:rPr lang="en-US" sz="2400" dirty="0" smtClean="0">
                <a:solidFill>
                  <a:srgbClr val="FF0000"/>
                </a:solidFill>
              </a:rPr>
              <a:t>	   - Slavs</a:t>
            </a:r>
            <a:r>
              <a:rPr lang="en-US" sz="2400" dirty="0" smtClean="0"/>
              <a:t>- Muslim, eastern culture (green)</a:t>
            </a:r>
          </a:p>
          <a:p>
            <a:endParaRPr lang="en-US" sz="2400" dirty="0" smtClean="0"/>
          </a:p>
          <a:p>
            <a:r>
              <a:rPr lang="en-US" sz="2400" dirty="0" smtClean="0"/>
              <a:t>Under </a:t>
            </a:r>
            <a:r>
              <a:rPr lang="en-US" sz="2400" dirty="0" smtClean="0"/>
              <a:t>the leadership of Slobadan </a:t>
            </a:r>
            <a:r>
              <a:rPr lang="en-US" sz="2400" dirty="0" smtClean="0">
                <a:hlinkClick r:id="rId3"/>
              </a:rPr>
              <a:t>Milosevic</a:t>
            </a:r>
            <a:r>
              <a:rPr lang="en-US" sz="2400" dirty="0" smtClean="0"/>
              <a:t> (Serb), President of Yugoslavia, the Serbs practiced </a:t>
            </a:r>
            <a:r>
              <a:rPr lang="en-US" sz="2400" dirty="0" smtClean="0">
                <a:solidFill>
                  <a:srgbClr val="FF0000"/>
                </a:solidFill>
                <a:hlinkClick r:id="rId4"/>
              </a:rPr>
              <a:t>ethnic cleansing</a:t>
            </a:r>
            <a:endParaRPr lang="en-US" sz="2400" dirty="0" smtClean="0">
              <a:solidFill>
                <a:srgbClr val="FF0000"/>
              </a:solidFill>
            </a:endParaRPr>
          </a:p>
          <a:p>
            <a:pPr marL="0" indent="0">
              <a:spcBef>
                <a:spcPts val="0"/>
              </a:spcBef>
              <a:buNone/>
            </a:pPr>
            <a:endParaRPr lang="en-US" i="1" dirty="0" smtClean="0">
              <a:effectLst>
                <a:outerShdw blurRad="38100" dist="38100" dir="2700000" algn="tl">
                  <a:srgbClr val="000000">
                    <a:alpha val="43137"/>
                  </a:srgbClr>
                </a:outerShdw>
              </a:effectLst>
            </a:endParaRPr>
          </a:p>
          <a:p>
            <a:pPr>
              <a:buNone/>
            </a:pPr>
            <a:endParaRPr lang="en-US" dirty="0"/>
          </a:p>
        </p:txBody>
      </p:sp>
      <p:pic>
        <p:nvPicPr>
          <p:cNvPr id="4" name="Picture 3" descr="water world.jpg"/>
          <p:cNvPicPr>
            <a:picLocks noChangeAspect="1"/>
          </p:cNvPicPr>
          <p:nvPr/>
        </p:nvPicPr>
        <p:blipFill>
          <a:blip r:embed="rId5" cstate="print">
            <a:grayscl/>
          </a:blip>
          <a:stretch>
            <a:fillRect/>
          </a:stretch>
        </p:blipFill>
        <p:spPr>
          <a:xfrm>
            <a:off x="0" y="0"/>
            <a:ext cx="9144000" cy="1143000"/>
          </a:xfrm>
          <a:prstGeom prst="rect">
            <a:avLst/>
          </a:prstGeom>
        </p:spPr>
      </p:pic>
      <p:pic>
        <p:nvPicPr>
          <p:cNvPr id="6" name="Picture 5" descr="thumbnailCA36DJ0R.jpg"/>
          <p:cNvPicPr>
            <a:picLocks noChangeAspect="1"/>
          </p:cNvPicPr>
          <p:nvPr/>
        </p:nvPicPr>
        <p:blipFill>
          <a:blip r:embed="rId6" cstate="print"/>
          <a:stretch>
            <a:fillRect/>
          </a:stretch>
        </p:blipFill>
        <p:spPr>
          <a:xfrm>
            <a:off x="6477000" y="152399"/>
            <a:ext cx="2514600" cy="2873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152400" y="0"/>
            <a:ext cx="5462393" cy="1200329"/>
          </a:xfrm>
          <a:prstGeom prst="rect">
            <a:avLst/>
          </a:prstGeom>
          <a:noFill/>
        </p:spPr>
        <p:txBody>
          <a:bodyPr wrap="square" rtlCol="0">
            <a:spAutoFit/>
          </a:bodyPr>
          <a:lstStyle/>
          <a:p>
            <a:r>
              <a:rPr lang="en-US" sz="3600" dirty="0" smtClean="0">
                <a:solidFill>
                  <a:srgbClr val="FFFF00"/>
                </a:solidFill>
              </a:rPr>
              <a:t>Nationalism @ it’s worst: </a:t>
            </a:r>
          </a:p>
          <a:p>
            <a:r>
              <a:rPr lang="en-US" sz="3600" dirty="0" smtClean="0">
                <a:solidFill>
                  <a:srgbClr val="FFFF00"/>
                </a:solidFill>
              </a:rPr>
              <a:t>      Case Study Bosnia</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sniamap.PNG"/>
          <p:cNvPicPr>
            <a:picLocks noChangeAspect="1"/>
          </p:cNvPicPr>
          <p:nvPr/>
        </p:nvPicPr>
        <p:blipFill>
          <a:blip r:embed="rId3" cstate="print"/>
          <a:stretch>
            <a:fillRect/>
          </a:stretch>
        </p:blipFill>
        <p:spPr>
          <a:xfrm>
            <a:off x="5257800" y="3800007"/>
            <a:ext cx="3886200" cy="3057993"/>
          </a:xfrm>
          <a:prstGeom prst="rect">
            <a:avLst/>
          </a:prstGeom>
        </p:spPr>
      </p:pic>
      <p:sp>
        <p:nvSpPr>
          <p:cNvPr id="2" name="Title 1"/>
          <p:cNvSpPr>
            <a:spLocks noGrp="1"/>
          </p:cNvSpPr>
          <p:nvPr>
            <p:ph type="title"/>
          </p:nvPr>
        </p:nvSpPr>
        <p:spPr>
          <a:xfrm>
            <a:off x="457200" y="274638"/>
            <a:ext cx="8229600" cy="1020762"/>
          </a:xfrm>
        </p:spPr>
        <p:txBody>
          <a:bodyPr/>
          <a:lstStyle/>
          <a:p>
            <a:endParaRPr lang="en-US" dirty="0"/>
          </a:p>
        </p:txBody>
      </p:sp>
      <p:sp>
        <p:nvSpPr>
          <p:cNvPr id="3" name="Content Placeholder 2"/>
          <p:cNvSpPr>
            <a:spLocks noGrp="1"/>
          </p:cNvSpPr>
          <p:nvPr>
            <p:ph idx="1"/>
          </p:nvPr>
        </p:nvSpPr>
        <p:spPr>
          <a:xfrm>
            <a:off x="0" y="1143000"/>
            <a:ext cx="9118600" cy="5715000"/>
          </a:xfrm>
        </p:spPr>
        <p:txBody>
          <a:bodyPr>
            <a:normAutofit/>
          </a:bodyPr>
          <a:lstStyle/>
          <a:p>
            <a:endParaRPr lang="en-US" sz="2400" dirty="0" smtClean="0"/>
          </a:p>
          <a:p>
            <a:r>
              <a:rPr lang="en-US" sz="2400" dirty="0" err="1" smtClean="0"/>
              <a:t>Nato</a:t>
            </a:r>
            <a:r>
              <a:rPr lang="en-US" sz="2400" dirty="0" smtClean="0"/>
              <a:t> </a:t>
            </a:r>
            <a:r>
              <a:rPr lang="en-US" sz="2400" dirty="0" smtClean="0"/>
              <a:t>and peace keeping troops were called in to keep the Serbs from  </a:t>
            </a:r>
          </a:p>
          <a:p>
            <a:pPr marL="0" indent="0">
              <a:spcBef>
                <a:spcPts val="0"/>
              </a:spcBef>
              <a:buNone/>
            </a:pPr>
            <a:r>
              <a:rPr lang="en-US" sz="2400" dirty="0" smtClean="0"/>
              <a:t>     accomplishing </a:t>
            </a:r>
            <a:r>
              <a:rPr lang="en-US" sz="2400" dirty="0" smtClean="0">
                <a:solidFill>
                  <a:srgbClr val="FF0000"/>
                </a:solidFill>
              </a:rPr>
              <a:t>genocide</a:t>
            </a:r>
          </a:p>
          <a:p>
            <a:pPr marL="0" indent="0">
              <a:spcBef>
                <a:spcPts val="0"/>
              </a:spcBef>
              <a:buNone/>
            </a:pPr>
            <a:endParaRPr lang="en-US" sz="2400" dirty="0" smtClean="0">
              <a:solidFill>
                <a:srgbClr val="FF0000"/>
              </a:solidFill>
            </a:endParaRPr>
          </a:p>
          <a:p>
            <a:pPr marL="0" indent="0">
              <a:spcBef>
                <a:spcPts val="0"/>
              </a:spcBef>
            </a:pPr>
            <a:r>
              <a:rPr lang="en-US" sz="2400" i="1" dirty="0" smtClean="0">
                <a:effectLst>
                  <a:outerShdw blurRad="38100" dist="38100" dir="2700000" algn="tl">
                    <a:srgbClr val="000000">
                      <a:alpha val="43137"/>
                    </a:srgbClr>
                  </a:outerShdw>
                </a:effectLst>
              </a:rPr>
              <a:t> </a:t>
            </a:r>
            <a:r>
              <a:rPr lang="en-US" sz="2400" dirty="0" smtClean="0"/>
              <a:t>  Sadly, Bosnia and E.Europe are not the only</a:t>
            </a:r>
          </a:p>
          <a:p>
            <a:pPr marL="0" indent="0">
              <a:spcBef>
                <a:spcPts val="0"/>
              </a:spcBef>
              <a:buNone/>
            </a:pPr>
            <a:r>
              <a:rPr lang="en-US" sz="2400" dirty="0" smtClean="0"/>
              <a:t>    locations in the world where nationalism is</a:t>
            </a:r>
          </a:p>
          <a:p>
            <a:pPr marL="0" indent="0">
              <a:spcBef>
                <a:spcPts val="0"/>
              </a:spcBef>
              <a:buNone/>
            </a:pPr>
            <a:r>
              <a:rPr lang="en-US" sz="2400" dirty="0" smtClean="0"/>
              <a:t>    at the root of conflict and war.</a:t>
            </a:r>
          </a:p>
          <a:p>
            <a:pPr marL="0" indent="0">
              <a:spcBef>
                <a:spcPts val="0"/>
              </a:spcBef>
              <a:buNone/>
            </a:pPr>
            <a:endParaRPr lang="en-US" i="1" dirty="0" smtClean="0">
              <a:effectLst>
                <a:outerShdw blurRad="38100" dist="38100" dir="2700000" algn="tl">
                  <a:srgbClr val="000000">
                    <a:alpha val="43137"/>
                  </a:srgbClr>
                </a:outerShdw>
              </a:effectLst>
            </a:endParaRPr>
          </a:p>
          <a:p>
            <a:pPr>
              <a:buNone/>
            </a:pPr>
            <a:endParaRPr lang="en-US" dirty="0"/>
          </a:p>
        </p:txBody>
      </p:sp>
      <p:pic>
        <p:nvPicPr>
          <p:cNvPr id="4" name="Picture 3" descr="water world.jpg"/>
          <p:cNvPicPr>
            <a:picLocks noChangeAspect="1"/>
          </p:cNvPicPr>
          <p:nvPr/>
        </p:nvPicPr>
        <p:blipFill>
          <a:blip r:embed="rId4" cstate="print">
            <a:grayscl/>
          </a:blip>
          <a:stretch>
            <a:fillRect/>
          </a:stretch>
        </p:blipFill>
        <p:spPr>
          <a:xfrm>
            <a:off x="0" y="0"/>
            <a:ext cx="9144000" cy="1143000"/>
          </a:xfrm>
          <a:prstGeom prst="rect">
            <a:avLst/>
          </a:prstGeom>
        </p:spPr>
      </p:pic>
      <p:sp>
        <p:nvSpPr>
          <p:cNvPr id="7" name="TextBox 6"/>
          <p:cNvSpPr txBox="1"/>
          <p:nvPr/>
        </p:nvSpPr>
        <p:spPr>
          <a:xfrm>
            <a:off x="152400" y="0"/>
            <a:ext cx="5462393" cy="1200329"/>
          </a:xfrm>
          <a:prstGeom prst="rect">
            <a:avLst/>
          </a:prstGeom>
          <a:noFill/>
        </p:spPr>
        <p:txBody>
          <a:bodyPr wrap="square" rtlCol="0">
            <a:spAutoFit/>
          </a:bodyPr>
          <a:lstStyle/>
          <a:p>
            <a:r>
              <a:rPr lang="en-US" sz="3600" dirty="0" smtClean="0">
                <a:solidFill>
                  <a:srgbClr val="FFFF00"/>
                </a:solidFill>
              </a:rPr>
              <a:t>Nationalism @ it’s worst: </a:t>
            </a:r>
          </a:p>
          <a:p>
            <a:r>
              <a:rPr lang="en-US" sz="3600" dirty="0" smtClean="0">
                <a:solidFill>
                  <a:srgbClr val="FFFF00"/>
                </a:solidFill>
              </a:rPr>
              <a:t>      Case Study Bosnia</a:t>
            </a:r>
            <a:endParaRPr lang="en-US" sz="3600" dirty="0">
              <a:solidFill>
                <a:srgbClr val="FFFF00"/>
              </a:solidFill>
            </a:endParaRPr>
          </a:p>
        </p:txBody>
      </p:sp>
    </p:spTree>
    <p:extLst>
      <p:ext uri="{BB962C8B-B14F-4D97-AF65-F5344CB8AC3E}">
        <p14:creationId xmlns:p14="http://schemas.microsoft.com/office/powerpoint/2010/main" val="4160593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915400" cy="4953000"/>
          </a:xfrm>
        </p:spPr>
        <p:txBody>
          <a:bodyPr>
            <a:normAutofit lnSpcReduction="10000"/>
          </a:bodyPr>
          <a:lstStyle/>
          <a:p>
            <a:r>
              <a:rPr lang="en-US" dirty="0" smtClean="0">
                <a:solidFill>
                  <a:srgbClr val="FF0000"/>
                </a:solidFill>
              </a:rPr>
              <a:t>Human </a:t>
            </a:r>
            <a:r>
              <a:rPr lang="en-US" dirty="0" smtClean="0">
                <a:solidFill>
                  <a:srgbClr val="FF0000"/>
                </a:solidFill>
              </a:rPr>
              <a:t>Rights Violations</a:t>
            </a:r>
          </a:p>
          <a:p>
            <a:pPr>
              <a:buNone/>
            </a:pPr>
            <a:r>
              <a:rPr lang="en-US" dirty="0" smtClean="0"/>
              <a:t>    - the right of people everywhere to enjoy freedom from persecution, right to education, health,adequate living standards, work under favorable conditions </a:t>
            </a:r>
          </a:p>
          <a:p>
            <a:pPr marL="0" indent="0">
              <a:lnSpc>
                <a:spcPct val="110000"/>
              </a:lnSpc>
              <a:spcBef>
                <a:spcPts val="0"/>
              </a:spcBef>
              <a:buNone/>
            </a:pPr>
            <a:r>
              <a:rPr lang="en-US" dirty="0" smtClean="0"/>
              <a:t>    - Monitored by the United Nations and other </a:t>
            </a:r>
          </a:p>
          <a:p>
            <a:pPr marL="0" indent="0">
              <a:lnSpc>
                <a:spcPct val="110000"/>
              </a:lnSpc>
              <a:spcBef>
                <a:spcPts val="0"/>
              </a:spcBef>
              <a:buNone/>
            </a:pPr>
            <a:r>
              <a:rPr lang="en-US" dirty="0" smtClean="0"/>
              <a:t>       international organizations.</a:t>
            </a:r>
          </a:p>
          <a:p>
            <a:pPr marL="0" indent="0">
              <a:spcBef>
                <a:spcPts val="0"/>
              </a:spcBef>
              <a:buNone/>
            </a:pPr>
            <a:r>
              <a:rPr lang="en-US" dirty="0" smtClean="0"/>
              <a:t>    - Typical “punishment” is sanctions and then military</a:t>
            </a:r>
          </a:p>
          <a:p>
            <a:pPr marL="0" indent="0">
              <a:spcBef>
                <a:spcPts val="0"/>
              </a:spcBef>
              <a:buNone/>
            </a:pPr>
            <a:r>
              <a:rPr lang="en-US" dirty="0" smtClean="0"/>
              <a:t>       intervention.  </a:t>
            </a:r>
          </a:p>
        </p:txBody>
      </p:sp>
      <p:pic>
        <p:nvPicPr>
          <p:cNvPr id="4" name="Picture 3" descr="water world.jpg"/>
          <p:cNvPicPr>
            <a:picLocks noChangeAspect="1"/>
          </p:cNvPicPr>
          <p:nvPr/>
        </p:nvPicPr>
        <p:blipFill>
          <a:blip r:embed="rId2" cstate="print">
            <a:grayscl/>
          </a:blip>
          <a:stretch>
            <a:fillRect/>
          </a:stretch>
        </p:blipFill>
        <p:spPr>
          <a:xfrm>
            <a:off x="0" y="0"/>
            <a:ext cx="9144000" cy="1524000"/>
          </a:xfrm>
          <a:prstGeom prst="rect">
            <a:avLst/>
          </a:prstGeom>
        </p:spPr>
      </p:pic>
      <p:pic>
        <p:nvPicPr>
          <p:cNvPr id="5" name="Picture 4" descr="human rights.jpg"/>
          <p:cNvPicPr>
            <a:picLocks noChangeAspect="1"/>
          </p:cNvPicPr>
          <p:nvPr/>
        </p:nvPicPr>
        <p:blipFill>
          <a:blip r:embed="rId3" cstate="print">
            <a:lum bright="-10000"/>
          </a:blip>
          <a:stretch>
            <a:fillRect/>
          </a:stretch>
        </p:blipFill>
        <p:spPr>
          <a:xfrm>
            <a:off x="6096000" y="457200"/>
            <a:ext cx="2895600" cy="2200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umbnailCA91ZCS2.jpg"/>
          <p:cNvPicPr>
            <a:picLocks noChangeAspect="1"/>
          </p:cNvPicPr>
          <p:nvPr/>
        </p:nvPicPr>
        <p:blipFill>
          <a:blip r:embed="rId2" cstate="print"/>
          <a:stretch>
            <a:fillRect/>
          </a:stretch>
        </p:blipFill>
        <p:spPr>
          <a:xfrm>
            <a:off x="6248400" y="228601"/>
            <a:ext cx="2895600" cy="2615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274638"/>
            <a:ext cx="6324600" cy="1143000"/>
          </a:xfrm>
        </p:spPr>
        <p:txBody>
          <a:bodyPr>
            <a:noAutofit/>
          </a:bodyPr>
          <a:lstStyle/>
          <a:p>
            <a:r>
              <a:rPr lang="en-US" sz="8000" dirty="0" smtClean="0">
                <a:solidFill>
                  <a:srgbClr val="FFFF00"/>
                </a:solidFill>
                <a:latin typeface="Eras Bold ITC" pitchFamily="34" charset="0"/>
              </a:rPr>
              <a:t>COUNTRIES</a:t>
            </a:r>
            <a:endParaRPr lang="en-US" sz="8000" dirty="0">
              <a:solidFill>
                <a:srgbClr val="FFFF00"/>
              </a:solidFill>
              <a:latin typeface="Eras Bold ITC" pitchFamily="34" charset="0"/>
            </a:endParaRPr>
          </a:p>
        </p:txBody>
      </p:sp>
      <p:sp>
        <p:nvSpPr>
          <p:cNvPr id="3" name="Content Placeholder 2"/>
          <p:cNvSpPr>
            <a:spLocks noGrp="1"/>
          </p:cNvSpPr>
          <p:nvPr>
            <p:ph idx="1"/>
          </p:nvPr>
        </p:nvSpPr>
        <p:spPr>
          <a:xfrm>
            <a:off x="304800" y="1600200"/>
            <a:ext cx="8458200" cy="4800600"/>
          </a:xfrm>
        </p:spPr>
        <p:txBody>
          <a:bodyPr>
            <a:normAutofit/>
          </a:bodyPr>
          <a:lstStyle/>
          <a:p>
            <a:r>
              <a:rPr lang="en-US" sz="2000" dirty="0" smtClean="0"/>
              <a:t>Baltic States- </a:t>
            </a:r>
            <a:r>
              <a:rPr lang="en-US" sz="2000" b="1" dirty="0" smtClean="0"/>
              <a:t>Estonia, Latvia, Lithuania</a:t>
            </a:r>
          </a:p>
          <a:p>
            <a:endParaRPr lang="en-US" sz="2000" b="1" dirty="0" smtClean="0"/>
          </a:p>
          <a:p>
            <a:r>
              <a:rPr lang="en-US" sz="2000" b="1" dirty="0" smtClean="0"/>
              <a:t>Poland</a:t>
            </a:r>
            <a:endParaRPr lang="en-US" sz="2000" b="1" dirty="0" smtClean="0"/>
          </a:p>
          <a:p>
            <a:pPr>
              <a:buNone/>
            </a:pPr>
            <a:r>
              <a:rPr lang="en-US" sz="2000" dirty="0" smtClean="0"/>
              <a:t>     - Capital: Warsaw</a:t>
            </a:r>
          </a:p>
          <a:p>
            <a:pPr>
              <a:buNone/>
            </a:pPr>
            <a:r>
              <a:rPr lang="en-US" sz="2000" dirty="0" smtClean="0"/>
              <a:t>     - Hitler’s rapid invasion  of Poland in Sept. 1939 began WWII</a:t>
            </a:r>
          </a:p>
          <a:p>
            <a:pPr>
              <a:buNone/>
            </a:pPr>
            <a:r>
              <a:rPr lang="en-US" sz="2000" dirty="0" smtClean="0"/>
              <a:t>     - Nazi death camps because </a:t>
            </a:r>
          </a:p>
          <a:p>
            <a:pPr>
              <a:buNone/>
            </a:pPr>
            <a:r>
              <a:rPr lang="en-US" sz="2000" dirty="0" smtClean="0"/>
              <a:t>		1. Already a large Jewish population ( </a:t>
            </a:r>
            <a:r>
              <a:rPr lang="en-US" sz="2000" dirty="0" smtClean="0">
                <a:hlinkClick r:id="rId3"/>
              </a:rPr>
              <a:t>Warsaw Ghetto</a:t>
            </a:r>
            <a:r>
              <a:rPr lang="en-US" sz="2000" dirty="0" smtClean="0"/>
              <a:t>)</a:t>
            </a:r>
          </a:p>
          <a:p>
            <a:pPr>
              <a:buNone/>
            </a:pPr>
            <a:r>
              <a:rPr lang="en-US" sz="2000" dirty="0" smtClean="0"/>
              <a:t>		2. Hitler wanted to keep the knowledge of what he was doing to the Jews</a:t>
            </a:r>
          </a:p>
          <a:p>
            <a:pPr>
              <a:buNone/>
            </a:pPr>
            <a:r>
              <a:rPr lang="en-US" sz="2000" dirty="0" smtClean="0"/>
              <a:t>                      from the German people as long as possible.</a:t>
            </a:r>
          </a:p>
          <a:p>
            <a:pPr>
              <a:buNone/>
            </a:pPr>
            <a:r>
              <a:rPr lang="en-US" sz="2000" dirty="0" smtClean="0"/>
              <a:t>     - Famous composer- Chopin </a:t>
            </a:r>
            <a:r>
              <a:rPr lang="en-US" sz="1700" dirty="0" smtClean="0">
                <a:hlinkClick r:id="rId4"/>
              </a:rPr>
              <a:t>(if only</a:t>
            </a:r>
            <a:r>
              <a:rPr lang="en-US" sz="1700" dirty="0" smtClean="0">
                <a:hlinkClick r:id="rId4"/>
              </a:rPr>
              <a:t>)</a:t>
            </a:r>
            <a:endParaRPr lang="en-US" sz="1700" dirty="0" smtClean="0"/>
          </a:p>
        </p:txBody>
      </p:sp>
      <p:pic>
        <p:nvPicPr>
          <p:cNvPr id="4" name="Picture 3" descr="water world.jpg"/>
          <p:cNvPicPr>
            <a:picLocks noChangeAspect="1"/>
          </p:cNvPicPr>
          <p:nvPr/>
        </p:nvPicPr>
        <p:blipFill>
          <a:blip r:embed="rId5" cstate="print">
            <a:grayscl/>
          </a:blip>
          <a:stretch>
            <a:fillRect/>
          </a:stretch>
        </p:blipFill>
        <p:spPr>
          <a:xfrm>
            <a:off x="0" y="0"/>
            <a:ext cx="6248400" cy="1447800"/>
          </a:xfrm>
          <a:prstGeom prst="rect">
            <a:avLst/>
          </a:prstGeom>
        </p:spPr>
      </p:pic>
      <p:sp>
        <p:nvSpPr>
          <p:cNvPr id="8" name="TextBox 7"/>
          <p:cNvSpPr txBox="1"/>
          <p:nvPr/>
        </p:nvSpPr>
        <p:spPr>
          <a:xfrm>
            <a:off x="914400" y="304800"/>
            <a:ext cx="3499099" cy="923330"/>
          </a:xfrm>
          <a:prstGeom prst="rect">
            <a:avLst/>
          </a:prstGeom>
          <a:noFill/>
        </p:spPr>
        <p:txBody>
          <a:bodyPr wrap="none" rtlCol="0">
            <a:spAutoFit/>
          </a:bodyPr>
          <a:lstStyle/>
          <a:p>
            <a:r>
              <a:rPr lang="en-US" sz="5400" b="1" dirty="0" smtClean="0">
                <a:solidFill>
                  <a:srgbClr val="FFFF00"/>
                </a:solidFill>
              </a:rPr>
              <a:t>COUNTRIES</a:t>
            </a:r>
            <a:endParaRPr lang="en-US" sz="5400" b="1"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detenland.jpg"/>
          <p:cNvPicPr>
            <a:picLocks noChangeAspect="1"/>
          </p:cNvPicPr>
          <p:nvPr/>
        </p:nvPicPr>
        <p:blipFill>
          <a:blip r:embed="rId2" cstate="print"/>
          <a:stretch>
            <a:fillRect/>
          </a:stretch>
        </p:blipFill>
        <p:spPr>
          <a:xfrm>
            <a:off x="3810000" y="3374571"/>
            <a:ext cx="5334000" cy="3483429"/>
          </a:xfrm>
          <a:prstGeom prst="rect">
            <a:avLst/>
          </a:prstGeom>
        </p:spPr>
      </p:pic>
      <p:sp>
        <p:nvSpPr>
          <p:cNvPr id="2" name="Title 1"/>
          <p:cNvSpPr>
            <a:spLocks noGrp="1"/>
          </p:cNvSpPr>
          <p:nvPr>
            <p:ph type="title"/>
          </p:nvPr>
        </p:nvSpPr>
        <p:spPr>
          <a:xfrm>
            <a:off x="0" y="274638"/>
            <a:ext cx="6324600" cy="1143000"/>
          </a:xfrm>
        </p:spPr>
        <p:txBody>
          <a:bodyPr>
            <a:noAutofit/>
          </a:bodyPr>
          <a:lstStyle/>
          <a:p>
            <a:r>
              <a:rPr lang="en-US" sz="8000" dirty="0" smtClean="0">
                <a:solidFill>
                  <a:srgbClr val="FFFF00"/>
                </a:solidFill>
                <a:latin typeface="Eras Bold ITC" pitchFamily="34" charset="0"/>
              </a:rPr>
              <a:t>COUNTRIES</a:t>
            </a:r>
            <a:endParaRPr lang="en-US" sz="8000" dirty="0">
              <a:solidFill>
                <a:srgbClr val="FFFF00"/>
              </a:solidFill>
              <a:latin typeface="Eras Bold ITC" pitchFamily="34" charset="0"/>
            </a:endParaRPr>
          </a:p>
        </p:txBody>
      </p:sp>
      <p:sp>
        <p:nvSpPr>
          <p:cNvPr id="3" name="Content Placeholder 2"/>
          <p:cNvSpPr>
            <a:spLocks noGrp="1"/>
          </p:cNvSpPr>
          <p:nvPr>
            <p:ph idx="1"/>
          </p:nvPr>
        </p:nvSpPr>
        <p:spPr>
          <a:xfrm>
            <a:off x="304800" y="1600200"/>
            <a:ext cx="8458200" cy="4800600"/>
          </a:xfrm>
        </p:spPr>
        <p:txBody>
          <a:bodyPr>
            <a:normAutofit/>
          </a:bodyPr>
          <a:lstStyle/>
          <a:p>
            <a:r>
              <a:rPr lang="en-US" sz="2000" b="1" dirty="0" smtClean="0"/>
              <a:t>Czech </a:t>
            </a:r>
            <a:r>
              <a:rPr lang="en-US" sz="2000" b="1" dirty="0" smtClean="0"/>
              <a:t>Republic </a:t>
            </a:r>
            <a:r>
              <a:rPr lang="en-US" sz="2000" dirty="0" smtClean="0"/>
              <a:t>( formerly known as Bohemia)</a:t>
            </a:r>
          </a:p>
          <a:p>
            <a:pPr>
              <a:buNone/>
            </a:pPr>
            <a:r>
              <a:rPr lang="en-US" sz="2000" dirty="0" smtClean="0"/>
              <a:t>      - Capital: Prague</a:t>
            </a:r>
          </a:p>
          <a:p>
            <a:pPr>
              <a:buNone/>
            </a:pPr>
            <a:r>
              <a:rPr lang="en-US" sz="2000" dirty="0" smtClean="0"/>
              <a:t>      - </a:t>
            </a:r>
            <a:r>
              <a:rPr lang="en-US" sz="2000" dirty="0" smtClean="0">
                <a:solidFill>
                  <a:srgbClr val="FF0000"/>
                </a:solidFill>
              </a:rPr>
              <a:t>Sudetenland</a:t>
            </a:r>
            <a:r>
              <a:rPr lang="en-US" sz="2000" dirty="0" smtClean="0"/>
              <a:t> – bordering region of Czechoslovakia </a:t>
            </a:r>
          </a:p>
          <a:p>
            <a:pPr>
              <a:buNone/>
            </a:pPr>
            <a:r>
              <a:rPr lang="en-US" sz="2000" dirty="0" smtClean="0"/>
              <a:t>         populated by German-speaking people. Hitler </a:t>
            </a:r>
          </a:p>
          <a:p>
            <a:pPr>
              <a:buNone/>
            </a:pPr>
            <a:r>
              <a:rPr lang="en-US" sz="2000" dirty="0" smtClean="0"/>
              <a:t>         invaded in 1938 despite his promises not to.</a:t>
            </a:r>
            <a:endParaRPr lang="en-US" sz="2000" dirty="0"/>
          </a:p>
        </p:txBody>
      </p:sp>
      <p:pic>
        <p:nvPicPr>
          <p:cNvPr id="4" name="Picture 3" descr="water world.jpg"/>
          <p:cNvPicPr>
            <a:picLocks noChangeAspect="1"/>
          </p:cNvPicPr>
          <p:nvPr/>
        </p:nvPicPr>
        <p:blipFill>
          <a:blip r:embed="rId3" cstate="print">
            <a:grayscl/>
          </a:blip>
          <a:stretch>
            <a:fillRect/>
          </a:stretch>
        </p:blipFill>
        <p:spPr>
          <a:xfrm>
            <a:off x="0" y="0"/>
            <a:ext cx="6248400" cy="1447800"/>
          </a:xfrm>
          <a:prstGeom prst="rect">
            <a:avLst/>
          </a:prstGeom>
        </p:spPr>
      </p:pic>
      <p:sp>
        <p:nvSpPr>
          <p:cNvPr id="8" name="TextBox 7"/>
          <p:cNvSpPr txBox="1"/>
          <p:nvPr/>
        </p:nvSpPr>
        <p:spPr>
          <a:xfrm>
            <a:off x="914400" y="304800"/>
            <a:ext cx="3499099" cy="923330"/>
          </a:xfrm>
          <a:prstGeom prst="rect">
            <a:avLst/>
          </a:prstGeom>
          <a:noFill/>
        </p:spPr>
        <p:txBody>
          <a:bodyPr wrap="none" rtlCol="0">
            <a:spAutoFit/>
          </a:bodyPr>
          <a:lstStyle/>
          <a:p>
            <a:r>
              <a:rPr lang="en-US" sz="5400" b="1" dirty="0" smtClean="0">
                <a:solidFill>
                  <a:srgbClr val="FFFF00"/>
                </a:solidFill>
              </a:rPr>
              <a:t>COUNTRIES</a:t>
            </a:r>
            <a:endParaRPr lang="en-US" sz="5400" b="1" dirty="0">
              <a:solidFill>
                <a:srgbClr val="FFFF00"/>
              </a:solidFill>
            </a:endParaRPr>
          </a:p>
        </p:txBody>
      </p:sp>
    </p:spTree>
    <p:extLst>
      <p:ext uri="{BB962C8B-B14F-4D97-AF65-F5344CB8AC3E}">
        <p14:creationId xmlns:p14="http://schemas.microsoft.com/office/powerpoint/2010/main" val="1226741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991600" cy="5715000"/>
          </a:xfrm>
        </p:spPr>
        <p:txBody>
          <a:bodyPr>
            <a:normAutofit/>
          </a:bodyPr>
          <a:lstStyle/>
          <a:p>
            <a:pPr marL="0" indent="0">
              <a:spcBef>
                <a:spcPts val="0"/>
              </a:spcBef>
            </a:pPr>
            <a:r>
              <a:rPr lang="en-US" dirty="0" smtClean="0"/>
              <a:t> </a:t>
            </a:r>
            <a:r>
              <a:rPr lang="en-US" sz="3000" b="1" dirty="0" smtClean="0"/>
              <a:t>Slovakia</a:t>
            </a:r>
          </a:p>
          <a:p>
            <a:pPr marL="0" indent="0">
              <a:spcBef>
                <a:spcPts val="0"/>
              </a:spcBef>
              <a:buNone/>
            </a:pPr>
            <a:r>
              <a:rPr lang="en-US" sz="3000" dirty="0" smtClean="0"/>
              <a:t>  - split with Czech Republic in 1993 </a:t>
            </a:r>
          </a:p>
          <a:p>
            <a:pPr marL="0" indent="0">
              <a:spcBef>
                <a:spcPts val="0"/>
              </a:spcBef>
              <a:buNone/>
            </a:pPr>
            <a:r>
              <a:rPr lang="en-US" sz="3000" dirty="0" smtClean="0"/>
              <a:t>  - no further reforms have been made, dictatorship </a:t>
            </a:r>
            <a:endParaRPr lang="en-US" sz="3000" dirty="0" smtClean="0"/>
          </a:p>
          <a:p>
            <a:pPr marL="0" indent="0">
              <a:spcBef>
                <a:spcPts val="0"/>
              </a:spcBef>
              <a:buNone/>
            </a:pPr>
            <a:endParaRPr lang="en-US" sz="3000" dirty="0" smtClean="0"/>
          </a:p>
          <a:p>
            <a:pPr marL="0" indent="0">
              <a:spcBef>
                <a:spcPts val="0"/>
              </a:spcBef>
            </a:pPr>
            <a:r>
              <a:rPr lang="en-US" sz="3000" dirty="0" smtClean="0"/>
              <a:t> </a:t>
            </a:r>
            <a:r>
              <a:rPr lang="en-US" sz="3000" b="1" dirty="0" smtClean="0"/>
              <a:t>Hungary</a:t>
            </a:r>
          </a:p>
          <a:p>
            <a:pPr marL="0" indent="0">
              <a:spcBef>
                <a:spcPts val="0"/>
              </a:spcBef>
              <a:buNone/>
            </a:pPr>
            <a:r>
              <a:rPr lang="en-US" sz="3000" dirty="0" smtClean="0"/>
              <a:t>   -Capital- </a:t>
            </a:r>
            <a:r>
              <a:rPr lang="en-US" sz="3000" dirty="0" smtClean="0"/>
              <a:t>Budapest</a:t>
            </a:r>
          </a:p>
          <a:p>
            <a:pPr marL="0" indent="0">
              <a:spcBef>
                <a:spcPts val="0"/>
              </a:spcBef>
              <a:buNone/>
            </a:pPr>
            <a:endParaRPr lang="en-US" sz="3000" dirty="0" smtClean="0"/>
          </a:p>
          <a:p>
            <a:pPr marL="0" indent="0">
              <a:spcBef>
                <a:spcPts val="0"/>
              </a:spcBef>
            </a:pPr>
            <a:r>
              <a:rPr lang="en-US" sz="3000" dirty="0" smtClean="0"/>
              <a:t> </a:t>
            </a:r>
            <a:r>
              <a:rPr lang="en-US" sz="3000" b="1" dirty="0" smtClean="0"/>
              <a:t>Bulgaria</a:t>
            </a:r>
          </a:p>
          <a:p>
            <a:pPr marL="0" indent="0">
              <a:spcBef>
                <a:spcPts val="0"/>
              </a:spcBef>
              <a:buNone/>
            </a:pPr>
            <a:r>
              <a:rPr lang="en-US" sz="3000" dirty="0" smtClean="0"/>
              <a:t>  - Capital- </a:t>
            </a:r>
            <a:r>
              <a:rPr lang="en-US" sz="3000" dirty="0" smtClean="0"/>
              <a:t>Sophia</a:t>
            </a:r>
            <a:endParaRPr lang="en-US" sz="3000" dirty="0" smtClean="0"/>
          </a:p>
        </p:txBody>
      </p:sp>
      <p:pic>
        <p:nvPicPr>
          <p:cNvPr id="4" name="Picture 3" descr="water world.jpg"/>
          <p:cNvPicPr>
            <a:picLocks noChangeAspect="1"/>
          </p:cNvPicPr>
          <p:nvPr/>
        </p:nvPicPr>
        <p:blipFill>
          <a:blip r:embed="rId2" cstate="print">
            <a:grayscl/>
          </a:blip>
          <a:stretch>
            <a:fillRect/>
          </a:stretch>
        </p:blipFill>
        <p:spPr>
          <a:xfrm>
            <a:off x="0" y="0"/>
            <a:ext cx="9144000" cy="990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143000"/>
            <a:ext cx="8991600" cy="5715000"/>
          </a:xfrm>
        </p:spPr>
        <p:txBody>
          <a:bodyPr>
            <a:normAutofit/>
          </a:bodyPr>
          <a:lstStyle/>
          <a:p>
            <a:pPr marL="0" indent="0">
              <a:spcBef>
                <a:spcPts val="0"/>
              </a:spcBef>
            </a:pPr>
            <a:r>
              <a:rPr lang="en-US" sz="3000" b="1" dirty="0" smtClean="0">
                <a:hlinkClick r:id="rId2"/>
              </a:rPr>
              <a:t>Romania</a:t>
            </a:r>
            <a:r>
              <a:rPr lang="en-US" sz="3000" dirty="0" smtClean="0"/>
              <a:t> </a:t>
            </a:r>
            <a:r>
              <a:rPr lang="en-US" sz="3000" dirty="0" smtClean="0"/>
              <a:t>(Land of the Romans)</a:t>
            </a:r>
          </a:p>
          <a:p>
            <a:pPr marL="0" indent="0">
              <a:spcBef>
                <a:spcPts val="0"/>
              </a:spcBef>
              <a:buNone/>
            </a:pPr>
            <a:r>
              <a:rPr lang="en-US" sz="3000" dirty="0" smtClean="0"/>
              <a:t>    - Capital Bucharest</a:t>
            </a:r>
          </a:p>
          <a:p>
            <a:pPr marL="0" indent="0">
              <a:spcBef>
                <a:spcPts val="0"/>
              </a:spcBef>
              <a:buNone/>
            </a:pPr>
            <a:r>
              <a:rPr lang="en-US" sz="3000" dirty="0" smtClean="0"/>
              <a:t>    - Transylvania/ Count Dracula </a:t>
            </a:r>
            <a:r>
              <a:rPr lang="en-US" sz="1800" dirty="0" smtClean="0"/>
              <a:t>(</a:t>
            </a:r>
            <a:r>
              <a:rPr lang="en-US" sz="1800" dirty="0" smtClean="0">
                <a:hlinkClick r:id="rId3"/>
              </a:rPr>
              <a:t>was he real?)</a:t>
            </a:r>
            <a:endParaRPr lang="en-US" sz="1800" dirty="0" smtClean="0"/>
          </a:p>
          <a:p>
            <a:pPr marL="0" indent="0">
              <a:spcBef>
                <a:spcPts val="0"/>
              </a:spcBef>
              <a:buNone/>
            </a:pPr>
            <a:r>
              <a:rPr lang="en-US" sz="3000" dirty="0" smtClean="0"/>
              <a:t>    - Ceausescu (find out more about him)</a:t>
            </a:r>
            <a:endParaRPr lang="en-US" sz="3000" dirty="0"/>
          </a:p>
        </p:txBody>
      </p:sp>
      <p:pic>
        <p:nvPicPr>
          <p:cNvPr id="4" name="Picture 3" descr="water world.jpg"/>
          <p:cNvPicPr>
            <a:picLocks noChangeAspect="1"/>
          </p:cNvPicPr>
          <p:nvPr/>
        </p:nvPicPr>
        <p:blipFill>
          <a:blip r:embed="rId4" cstate="print">
            <a:grayscl/>
          </a:blip>
          <a:stretch>
            <a:fillRect/>
          </a:stretch>
        </p:blipFill>
        <p:spPr>
          <a:xfrm>
            <a:off x="0" y="0"/>
            <a:ext cx="9144000" cy="99060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681577"/>
            <a:ext cx="4024038" cy="24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429000"/>
            <a:ext cx="41433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514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 world.jpg"/>
          <p:cNvPicPr>
            <a:picLocks noChangeAspect="1"/>
          </p:cNvPicPr>
          <p:nvPr/>
        </p:nvPicPr>
        <p:blipFill>
          <a:blip r:embed="rId2" cstate="print">
            <a:grayscl/>
          </a:blip>
          <a:stretch>
            <a:fillRect/>
          </a:stretch>
        </p:blipFill>
        <p:spPr>
          <a:xfrm>
            <a:off x="0" y="0"/>
            <a:ext cx="9144000" cy="1295400"/>
          </a:xfrm>
          <a:prstGeom prst="rect">
            <a:avLst/>
          </a:prstGeom>
        </p:spPr>
      </p:pic>
      <p:sp>
        <p:nvSpPr>
          <p:cNvPr id="2" name="Title 1"/>
          <p:cNvSpPr>
            <a:spLocks noGrp="1"/>
          </p:cNvSpPr>
          <p:nvPr>
            <p:ph type="title"/>
          </p:nvPr>
        </p:nvSpPr>
        <p:spPr>
          <a:xfrm>
            <a:off x="457200" y="0"/>
            <a:ext cx="8229600" cy="1417638"/>
          </a:xfrm>
        </p:spPr>
        <p:txBody>
          <a:bodyPr>
            <a:noAutofit/>
          </a:bodyPr>
          <a:lstStyle/>
          <a:p>
            <a:r>
              <a:rPr lang="en-US" sz="8000" dirty="0" smtClean="0">
                <a:solidFill>
                  <a:srgbClr val="FFFF00"/>
                </a:solidFill>
                <a:latin typeface="Eras Bold ITC" pitchFamily="34" charset="0"/>
              </a:rPr>
              <a:t>Miscellaneous</a:t>
            </a:r>
            <a:endParaRPr lang="en-US" sz="8000" dirty="0">
              <a:solidFill>
                <a:srgbClr val="FFFF00"/>
              </a:solidFill>
              <a:latin typeface="Eras Bold ITC" pitchFamily="34" charset="0"/>
            </a:endParaRPr>
          </a:p>
        </p:txBody>
      </p:sp>
      <p:sp>
        <p:nvSpPr>
          <p:cNvPr id="3" name="Content Placeholder 2"/>
          <p:cNvSpPr>
            <a:spLocks noGrp="1"/>
          </p:cNvSpPr>
          <p:nvPr>
            <p:ph idx="1"/>
          </p:nvPr>
        </p:nvSpPr>
        <p:spPr>
          <a:xfrm>
            <a:off x="152400" y="1371600"/>
            <a:ext cx="8686800" cy="5257800"/>
          </a:xfrm>
        </p:spPr>
        <p:txBody>
          <a:bodyPr>
            <a:normAutofit/>
          </a:bodyPr>
          <a:lstStyle/>
          <a:p>
            <a:r>
              <a:rPr lang="en-US" b="1" dirty="0" smtClean="0">
                <a:solidFill>
                  <a:srgbClr val="FF0000"/>
                </a:solidFill>
              </a:rPr>
              <a:t>Religions</a:t>
            </a:r>
          </a:p>
          <a:p>
            <a:pPr>
              <a:buNone/>
            </a:pPr>
            <a:r>
              <a:rPr lang="en-US" sz="2400" dirty="0" smtClean="0"/>
              <a:t>   There are 3 prominent religions practiced in Eastern Europe since the collapse of the USSR.</a:t>
            </a:r>
          </a:p>
          <a:p>
            <a:pPr>
              <a:buNone/>
            </a:pPr>
            <a:r>
              <a:rPr lang="en-US" sz="2400" dirty="0" smtClean="0"/>
              <a:t>	</a:t>
            </a:r>
            <a:r>
              <a:rPr lang="en-US" sz="2400" dirty="0" smtClean="0"/>
              <a:t>	</a:t>
            </a:r>
          </a:p>
          <a:p>
            <a:pPr>
              <a:buNone/>
            </a:pPr>
            <a:r>
              <a:rPr lang="en-US" sz="2400" dirty="0"/>
              <a:t>	</a:t>
            </a:r>
            <a:r>
              <a:rPr lang="en-US" sz="2400" dirty="0" smtClean="0"/>
              <a:t>	1. </a:t>
            </a:r>
            <a:r>
              <a:rPr lang="en-US" sz="2400" dirty="0" smtClean="0"/>
              <a:t>Catholic </a:t>
            </a:r>
          </a:p>
          <a:p>
            <a:pPr>
              <a:buNone/>
            </a:pPr>
            <a:endParaRPr lang="en-US" sz="2400" dirty="0" smtClean="0"/>
          </a:p>
          <a:p>
            <a:pPr>
              <a:buNone/>
            </a:pPr>
            <a:r>
              <a:rPr lang="en-US" sz="2400" dirty="0" smtClean="0"/>
              <a:t>	</a:t>
            </a:r>
            <a:r>
              <a:rPr lang="en-US" sz="2400" dirty="0" smtClean="0"/>
              <a:t>	2. Eastern </a:t>
            </a:r>
            <a:r>
              <a:rPr lang="en-US" sz="2400" dirty="0" smtClean="0"/>
              <a:t>Orthodox </a:t>
            </a:r>
            <a:endParaRPr lang="en-US" sz="2400" dirty="0" smtClean="0"/>
          </a:p>
          <a:p>
            <a:pPr>
              <a:buNone/>
            </a:pPr>
            <a:endParaRPr lang="en-US" sz="2400" dirty="0" smtClean="0"/>
          </a:p>
          <a:p>
            <a:pPr>
              <a:buNone/>
            </a:pPr>
            <a:r>
              <a:rPr lang="en-US" sz="2400" dirty="0" smtClean="0"/>
              <a:t>    </a:t>
            </a:r>
            <a:r>
              <a:rPr lang="en-US" sz="2400" dirty="0" smtClean="0"/>
              <a:t>		 3. Muslim </a:t>
            </a:r>
            <a:r>
              <a:rPr lang="en-US" sz="2400" dirty="0" smtClean="0"/>
              <a:t>(from the Ottoman Empire</a:t>
            </a:r>
            <a:r>
              <a:rPr lang="en-US" sz="2400" dirty="0" smtClean="0"/>
              <a:t>)</a:t>
            </a:r>
            <a:endParaRPr lang="en-US" sz="2400" dirty="0" smtClean="0"/>
          </a:p>
        </p:txBody>
      </p:sp>
      <p:sp>
        <p:nvSpPr>
          <p:cNvPr id="11" name="Right Brace 10"/>
          <p:cNvSpPr/>
          <p:nvPr/>
        </p:nvSpPr>
        <p:spPr>
          <a:xfrm>
            <a:off x="-228600" y="6858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3880104" y="3278664"/>
            <a:ext cx="387096" cy="10647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533900" y="3626366"/>
            <a:ext cx="2289858" cy="369332"/>
          </a:xfrm>
          <a:prstGeom prst="rect">
            <a:avLst/>
          </a:prstGeom>
          <a:noFill/>
        </p:spPr>
        <p:txBody>
          <a:bodyPr wrap="none" rtlCol="0">
            <a:spAutoFit/>
          </a:bodyPr>
          <a:lstStyle/>
          <a:p>
            <a:r>
              <a:rPr lang="en-US" dirty="0" smtClean="0"/>
              <a:t>Result of Great Schism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38153466_chernobyl2_pic2_300.jpg"/>
          <p:cNvPicPr>
            <a:picLocks noChangeAspect="1"/>
          </p:cNvPicPr>
          <p:nvPr/>
        </p:nvPicPr>
        <p:blipFill>
          <a:blip r:embed="rId2" cstate="print">
            <a:lum contrast="10000"/>
          </a:blip>
          <a:stretch>
            <a:fillRect/>
          </a:stretch>
        </p:blipFill>
        <p:spPr>
          <a:xfrm>
            <a:off x="6286500" y="228600"/>
            <a:ext cx="2857500" cy="2857500"/>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371600"/>
            <a:ext cx="8686800" cy="5486400"/>
          </a:xfrm>
        </p:spPr>
        <p:txBody>
          <a:bodyPr>
            <a:normAutofit/>
          </a:bodyPr>
          <a:lstStyle/>
          <a:p>
            <a:endParaRPr lang="en-US" b="1" dirty="0" smtClean="0"/>
          </a:p>
          <a:p>
            <a:endParaRPr lang="en-US" b="1" dirty="0"/>
          </a:p>
          <a:p>
            <a:r>
              <a:rPr lang="en-US" b="1" dirty="0" smtClean="0"/>
              <a:t>Moldova</a:t>
            </a:r>
            <a:endParaRPr lang="en-US" b="1" dirty="0" smtClean="0"/>
          </a:p>
          <a:p>
            <a:pPr marL="0" indent="0">
              <a:spcBef>
                <a:spcPts val="0"/>
              </a:spcBef>
              <a:buNone/>
            </a:pPr>
            <a:r>
              <a:rPr lang="en-US" dirty="0" smtClean="0"/>
              <a:t>  - ongoing border dispute with Romania</a:t>
            </a:r>
          </a:p>
          <a:p>
            <a:pPr marL="0" indent="0">
              <a:spcBef>
                <a:spcPts val="0"/>
              </a:spcBef>
              <a:buNone/>
            </a:pPr>
            <a:r>
              <a:rPr lang="en-US" dirty="0" smtClean="0"/>
              <a:t>  - lowest per capita GDP $</a:t>
            </a:r>
            <a:r>
              <a:rPr lang="en-US" dirty="0" smtClean="0"/>
              <a:t>2,500</a:t>
            </a:r>
          </a:p>
          <a:p>
            <a:pPr marL="0" indent="0">
              <a:spcBef>
                <a:spcPts val="0"/>
              </a:spcBef>
              <a:buNone/>
            </a:pPr>
            <a:endParaRPr lang="en-US" dirty="0" smtClean="0"/>
          </a:p>
          <a:p>
            <a:pPr marL="0" indent="0">
              <a:spcBef>
                <a:spcPts val="0"/>
              </a:spcBef>
            </a:pPr>
            <a:r>
              <a:rPr lang="en-US" dirty="0" smtClean="0"/>
              <a:t> </a:t>
            </a:r>
            <a:r>
              <a:rPr lang="en-US" b="1" dirty="0" smtClean="0"/>
              <a:t>Ukraine</a:t>
            </a:r>
            <a:r>
              <a:rPr lang="en-US" dirty="0" smtClean="0"/>
              <a:t> “Breadbasket of the USSR”</a:t>
            </a:r>
          </a:p>
          <a:p>
            <a:pPr marL="0" indent="0">
              <a:spcBef>
                <a:spcPts val="0"/>
              </a:spcBef>
              <a:buNone/>
            </a:pPr>
            <a:r>
              <a:rPr lang="en-US" dirty="0" smtClean="0"/>
              <a:t>    - Capital- Kiev </a:t>
            </a:r>
          </a:p>
          <a:p>
            <a:pPr marL="0" indent="0">
              <a:spcBef>
                <a:spcPts val="0"/>
              </a:spcBef>
              <a:buNone/>
            </a:pPr>
            <a:r>
              <a:rPr lang="en-US" dirty="0" smtClean="0"/>
              <a:t>    - Heavily industrialized</a:t>
            </a:r>
          </a:p>
          <a:p>
            <a:pPr marL="0" indent="0">
              <a:spcBef>
                <a:spcPts val="0"/>
              </a:spcBef>
              <a:buNone/>
            </a:pPr>
            <a:r>
              <a:rPr lang="en-US" dirty="0" smtClean="0"/>
              <a:t>    - </a:t>
            </a:r>
            <a:r>
              <a:rPr lang="en-US" dirty="0" smtClean="0">
                <a:hlinkClick r:id="rId3"/>
              </a:rPr>
              <a:t>Chernobyl 1986</a:t>
            </a:r>
            <a:r>
              <a:rPr lang="en-US" dirty="0" smtClean="0"/>
              <a:t>- “straw that broke the back</a:t>
            </a:r>
            <a:r>
              <a:rPr lang="en-US" dirty="0" smtClean="0"/>
              <a:t>”</a:t>
            </a:r>
            <a:endParaRPr lang="en-US" dirty="0" smtClean="0"/>
          </a:p>
        </p:txBody>
      </p:sp>
      <p:pic>
        <p:nvPicPr>
          <p:cNvPr id="4" name="Picture 3" descr="water world.jpg"/>
          <p:cNvPicPr>
            <a:picLocks noChangeAspect="1"/>
          </p:cNvPicPr>
          <p:nvPr/>
        </p:nvPicPr>
        <p:blipFill>
          <a:blip r:embed="rId4" cstate="print">
            <a:grayscl/>
          </a:blip>
          <a:stretch>
            <a:fillRect/>
          </a:stretch>
        </p:blipFill>
        <p:spPr>
          <a:xfrm>
            <a:off x="0" y="0"/>
            <a:ext cx="6324600" cy="1371600"/>
          </a:xfrm>
          <a:prstGeom prst="rect">
            <a:avLst/>
          </a:prstGeom>
        </p:spPr>
      </p:pic>
      <p:pic>
        <p:nvPicPr>
          <p:cNvPr id="7" name="Picture 6" descr="chernobyl.jpg">
            <a:hlinkClick r:id="rId5"/>
          </p:cNvPr>
          <p:cNvPicPr>
            <a:picLocks noChangeAspect="1"/>
          </p:cNvPicPr>
          <p:nvPr/>
        </p:nvPicPr>
        <p:blipFill>
          <a:blip r:embed="rId6" cstate="print"/>
          <a:stretch>
            <a:fillRect/>
          </a:stretch>
        </p:blipFill>
        <p:spPr>
          <a:xfrm flipH="1">
            <a:off x="6827661" y="4038600"/>
            <a:ext cx="1775178"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38153466_chernobyl2_pic2_300.jpg"/>
          <p:cNvPicPr>
            <a:picLocks noChangeAspect="1"/>
          </p:cNvPicPr>
          <p:nvPr/>
        </p:nvPicPr>
        <p:blipFill>
          <a:blip r:embed="rId2" cstate="print">
            <a:lum contrast="10000"/>
          </a:blip>
          <a:stretch>
            <a:fillRect/>
          </a:stretch>
        </p:blipFill>
        <p:spPr>
          <a:xfrm>
            <a:off x="6286500" y="228600"/>
            <a:ext cx="2857500" cy="2857500"/>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b="1" dirty="0" smtClean="0"/>
              <a:t>Belarus</a:t>
            </a:r>
            <a:endParaRPr lang="en-US" b="1" dirty="0" smtClean="0"/>
          </a:p>
          <a:p>
            <a:pPr marL="0" indent="0">
              <a:spcBef>
                <a:spcPts val="0"/>
              </a:spcBef>
              <a:buNone/>
            </a:pPr>
            <a:r>
              <a:rPr lang="en-US" dirty="0" smtClean="0"/>
              <a:t>    - Capital- Minsk</a:t>
            </a:r>
          </a:p>
          <a:p>
            <a:pPr marL="0" indent="0">
              <a:spcBef>
                <a:spcPts val="0"/>
              </a:spcBef>
              <a:buNone/>
            </a:pPr>
            <a:r>
              <a:rPr lang="en-US" dirty="0" smtClean="0"/>
              <a:t>    - Drifting back toward a dictatorship and comm.</a:t>
            </a:r>
          </a:p>
          <a:p>
            <a:pPr marL="0" indent="0">
              <a:spcBef>
                <a:spcPts val="0"/>
              </a:spcBef>
              <a:buNone/>
            </a:pPr>
            <a:r>
              <a:rPr lang="en-US" b="1" dirty="0" smtClean="0"/>
              <a:t> </a:t>
            </a:r>
            <a:endParaRPr lang="en-US" b="1" dirty="0" smtClean="0"/>
          </a:p>
          <a:p>
            <a:pPr marL="0" indent="0">
              <a:spcBef>
                <a:spcPts val="0"/>
              </a:spcBef>
            </a:pPr>
            <a:r>
              <a:rPr lang="en-US" b="1" dirty="0" smtClean="0"/>
              <a:t>Macedonia </a:t>
            </a:r>
            <a:r>
              <a:rPr lang="en-US" dirty="0" smtClean="0"/>
              <a:t>– famous person- Alexander the </a:t>
            </a:r>
            <a:r>
              <a:rPr lang="en-US" dirty="0" smtClean="0"/>
              <a:t>Great</a:t>
            </a:r>
          </a:p>
          <a:p>
            <a:pPr marL="0" indent="0">
              <a:spcBef>
                <a:spcPts val="0"/>
              </a:spcBef>
            </a:pPr>
            <a:endParaRPr lang="en-US" b="1" dirty="0" smtClean="0"/>
          </a:p>
          <a:p>
            <a:pPr marL="0" indent="0">
              <a:spcBef>
                <a:spcPts val="0"/>
              </a:spcBef>
            </a:pPr>
            <a:r>
              <a:rPr lang="en-US" dirty="0" smtClean="0"/>
              <a:t> </a:t>
            </a:r>
            <a:r>
              <a:rPr lang="en-US" b="1" dirty="0" smtClean="0"/>
              <a:t>Albania</a:t>
            </a:r>
            <a:endParaRPr lang="en-US" dirty="0"/>
          </a:p>
        </p:txBody>
      </p:sp>
      <p:pic>
        <p:nvPicPr>
          <p:cNvPr id="4" name="Picture 3" descr="water world.jpg"/>
          <p:cNvPicPr>
            <a:picLocks noChangeAspect="1"/>
          </p:cNvPicPr>
          <p:nvPr/>
        </p:nvPicPr>
        <p:blipFill>
          <a:blip r:embed="rId3" cstate="print">
            <a:grayscl/>
          </a:blip>
          <a:stretch>
            <a:fillRect/>
          </a:stretch>
        </p:blipFill>
        <p:spPr>
          <a:xfrm>
            <a:off x="0" y="0"/>
            <a:ext cx="6324600" cy="1371600"/>
          </a:xfrm>
          <a:prstGeom prst="rect">
            <a:avLst/>
          </a:prstGeom>
        </p:spPr>
      </p:pic>
      <p:pic>
        <p:nvPicPr>
          <p:cNvPr id="7" name="Picture 6" descr="chernobyl.jpg">
            <a:hlinkClick r:id="rId4"/>
          </p:cNvPr>
          <p:cNvPicPr>
            <a:picLocks noChangeAspect="1"/>
          </p:cNvPicPr>
          <p:nvPr/>
        </p:nvPicPr>
        <p:blipFill>
          <a:blip r:embed="rId5" cstate="print"/>
          <a:stretch>
            <a:fillRect/>
          </a:stretch>
        </p:blipFill>
        <p:spPr>
          <a:xfrm flipH="1">
            <a:off x="8839200" y="381000"/>
            <a:ext cx="1775178"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019710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81600"/>
          </a:xfrm>
        </p:spPr>
        <p:txBody>
          <a:bodyPr>
            <a:normAutofit fontScale="92500" lnSpcReduction="20000"/>
          </a:bodyPr>
          <a:lstStyle/>
          <a:p>
            <a:pPr>
              <a:lnSpc>
                <a:spcPct val="110000"/>
              </a:lnSpc>
            </a:pPr>
            <a:r>
              <a:rPr lang="en-US" b="1" dirty="0" smtClean="0"/>
              <a:t>Slovenia</a:t>
            </a:r>
            <a:endParaRPr lang="en-US" dirty="0" smtClean="0"/>
          </a:p>
          <a:p>
            <a:pPr>
              <a:lnSpc>
                <a:spcPct val="110000"/>
              </a:lnSpc>
            </a:pPr>
            <a:r>
              <a:rPr lang="en-US" b="1" dirty="0" smtClean="0"/>
              <a:t>Croatia</a:t>
            </a:r>
            <a:r>
              <a:rPr lang="en-US" dirty="0" smtClean="0"/>
              <a:t> </a:t>
            </a:r>
          </a:p>
          <a:p>
            <a:pPr>
              <a:lnSpc>
                <a:spcPct val="110000"/>
              </a:lnSpc>
            </a:pPr>
            <a:r>
              <a:rPr lang="en-US" b="1" dirty="0" smtClean="0"/>
              <a:t>Serbia</a:t>
            </a:r>
          </a:p>
          <a:p>
            <a:pPr>
              <a:lnSpc>
                <a:spcPct val="110000"/>
              </a:lnSpc>
              <a:buNone/>
            </a:pPr>
            <a:r>
              <a:rPr lang="en-US" dirty="0" smtClean="0"/>
              <a:t>   - Capital - Belgrade</a:t>
            </a:r>
          </a:p>
          <a:p>
            <a:pPr>
              <a:lnSpc>
                <a:spcPct val="110000"/>
              </a:lnSpc>
              <a:buNone/>
            </a:pPr>
            <a:r>
              <a:rPr lang="en-US" dirty="0" smtClean="0"/>
              <a:t>   - ethnic cleansing</a:t>
            </a:r>
          </a:p>
          <a:p>
            <a:pPr>
              <a:lnSpc>
                <a:spcPct val="110000"/>
              </a:lnSpc>
            </a:pPr>
            <a:r>
              <a:rPr lang="en-US" b="1" dirty="0" smtClean="0"/>
              <a:t>Bosnia</a:t>
            </a:r>
          </a:p>
          <a:p>
            <a:pPr>
              <a:lnSpc>
                <a:spcPct val="110000"/>
              </a:lnSpc>
              <a:buNone/>
            </a:pPr>
            <a:r>
              <a:rPr lang="en-US" dirty="0" smtClean="0"/>
              <a:t>   -Capital- Sarajevo</a:t>
            </a:r>
          </a:p>
          <a:p>
            <a:pPr>
              <a:lnSpc>
                <a:spcPct val="110000"/>
              </a:lnSpc>
            </a:pPr>
            <a:r>
              <a:rPr lang="en-US" b="1" dirty="0" smtClean="0"/>
              <a:t>Kosovo</a:t>
            </a:r>
          </a:p>
          <a:p>
            <a:pPr>
              <a:lnSpc>
                <a:spcPct val="110000"/>
              </a:lnSpc>
              <a:buNone/>
            </a:pPr>
            <a:r>
              <a:rPr lang="en-US" dirty="0" smtClean="0"/>
              <a:t>   - Capital- Pristina</a:t>
            </a:r>
          </a:p>
          <a:p>
            <a:pPr marL="0" indent="0">
              <a:lnSpc>
                <a:spcPct val="110000"/>
              </a:lnSpc>
              <a:spcBef>
                <a:spcPts val="0"/>
              </a:spcBef>
            </a:pPr>
            <a:r>
              <a:rPr lang="en-US" b="1" dirty="0" smtClean="0"/>
              <a:t>  Montenegro</a:t>
            </a:r>
            <a:endParaRPr lang="en-US" b="1" dirty="0"/>
          </a:p>
        </p:txBody>
      </p:sp>
      <p:pic>
        <p:nvPicPr>
          <p:cNvPr id="4" name="Picture 3" descr="water world.jpg"/>
          <p:cNvPicPr>
            <a:picLocks noChangeAspect="1"/>
          </p:cNvPicPr>
          <p:nvPr/>
        </p:nvPicPr>
        <p:blipFill>
          <a:blip r:embed="rId2" cstate="print">
            <a:grayscl/>
          </a:blip>
          <a:stretch>
            <a:fillRect/>
          </a:stretch>
        </p:blipFill>
        <p:spPr>
          <a:xfrm>
            <a:off x="0" y="0"/>
            <a:ext cx="9144000" cy="1219200"/>
          </a:xfrm>
          <a:prstGeom prst="rect">
            <a:avLst/>
          </a:prstGeom>
        </p:spPr>
      </p:pic>
      <p:pic>
        <p:nvPicPr>
          <p:cNvPr id="5" name="Picture 4" descr="balkan countries.jpg"/>
          <p:cNvPicPr>
            <a:picLocks noChangeAspect="1"/>
          </p:cNvPicPr>
          <p:nvPr/>
        </p:nvPicPr>
        <p:blipFill>
          <a:blip r:embed="rId3" cstate="print">
            <a:lum bright="-10000" contrast="10000"/>
          </a:blip>
          <a:stretch>
            <a:fillRect/>
          </a:stretch>
        </p:blipFill>
        <p:spPr>
          <a:xfrm rot="21177387">
            <a:off x="4492262" y="2123861"/>
            <a:ext cx="3810000" cy="3905250"/>
          </a:xfrm>
          <a:prstGeom prst="rect">
            <a:avLst/>
          </a:prstGeom>
          <a:ln w="889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 world.jpg"/>
          <p:cNvPicPr>
            <a:picLocks noChangeAspect="1"/>
          </p:cNvPicPr>
          <p:nvPr/>
        </p:nvPicPr>
        <p:blipFill>
          <a:blip r:embed="rId2" cstate="print">
            <a:grayscl/>
          </a:blip>
          <a:stretch>
            <a:fillRect/>
          </a:stretch>
        </p:blipFill>
        <p:spPr>
          <a:xfrm>
            <a:off x="0" y="0"/>
            <a:ext cx="9144000" cy="1295400"/>
          </a:xfrm>
          <a:prstGeom prst="rect">
            <a:avLst/>
          </a:prstGeom>
        </p:spPr>
      </p:pic>
      <p:sp>
        <p:nvSpPr>
          <p:cNvPr id="2" name="Title 1"/>
          <p:cNvSpPr>
            <a:spLocks noGrp="1"/>
          </p:cNvSpPr>
          <p:nvPr>
            <p:ph type="title"/>
          </p:nvPr>
        </p:nvSpPr>
        <p:spPr>
          <a:xfrm>
            <a:off x="457200" y="0"/>
            <a:ext cx="8229600" cy="1417638"/>
          </a:xfrm>
        </p:spPr>
        <p:txBody>
          <a:bodyPr>
            <a:noAutofit/>
          </a:bodyPr>
          <a:lstStyle/>
          <a:p>
            <a:r>
              <a:rPr lang="en-US" sz="4000" dirty="0" smtClean="0">
                <a:solidFill>
                  <a:srgbClr val="FFFF00"/>
                </a:solidFill>
                <a:latin typeface="Eras Bold ITC" pitchFamily="34" charset="0"/>
              </a:rPr>
              <a:t>(Cont.)</a:t>
            </a:r>
            <a:endParaRPr lang="en-US" sz="4000" dirty="0">
              <a:solidFill>
                <a:srgbClr val="FFFF00"/>
              </a:solidFill>
              <a:latin typeface="Eras Bold ITC" pitchFamily="34" charset="0"/>
            </a:endParaRPr>
          </a:p>
        </p:txBody>
      </p:sp>
      <p:sp>
        <p:nvSpPr>
          <p:cNvPr id="3" name="Content Placeholder 2"/>
          <p:cNvSpPr>
            <a:spLocks noGrp="1"/>
          </p:cNvSpPr>
          <p:nvPr>
            <p:ph idx="1"/>
          </p:nvPr>
        </p:nvSpPr>
        <p:spPr>
          <a:xfrm>
            <a:off x="0" y="1371600"/>
            <a:ext cx="8686800" cy="5257800"/>
          </a:xfrm>
        </p:spPr>
        <p:txBody>
          <a:bodyPr>
            <a:normAutofit/>
          </a:bodyPr>
          <a:lstStyle/>
          <a:p>
            <a:pPr>
              <a:buNone/>
            </a:pPr>
            <a:endParaRPr lang="en-US" sz="2400" dirty="0" smtClean="0"/>
          </a:p>
          <a:p>
            <a:pPr>
              <a:buNone/>
            </a:pPr>
            <a:r>
              <a:rPr lang="en-US" sz="2400" dirty="0" smtClean="0"/>
              <a:t>In </a:t>
            </a:r>
            <a:r>
              <a:rPr lang="en-US" sz="2400" dirty="0" smtClean="0">
                <a:solidFill>
                  <a:srgbClr val="FF0000"/>
                </a:solidFill>
              </a:rPr>
              <a:t>1054</a:t>
            </a:r>
            <a:r>
              <a:rPr lang="en-US" sz="2400" dirty="0" smtClean="0"/>
              <a:t> the leaders of the Catholic Church in the west (old Roman Empire) and the east (Byzantine Empire) agreed to disagree on 4 key issues (head of the church, marriage of clergy, use of icons and celebration of religious holidays  Christmas and Easter)  thus splitting the Catholic Church. The church in the west remained the Catholic Church and in the east it became the Eastern Orthodox Church. This split was known as the </a:t>
            </a:r>
            <a:r>
              <a:rPr lang="en-US" sz="2400" dirty="0" smtClean="0">
                <a:solidFill>
                  <a:srgbClr val="FF0000"/>
                </a:solidFill>
              </a:rPr>
              <a:t>Great Schism</a:t>
            </a:r>
            <a:r>
              <a:rPr lang="en-US" sz="2400" dirty="0" smtClean="0"/>
              <a:t>.</a:t>
            </a:r>
          </a:p>
        </p:txBody>
      </p:sp>
      <p:sp>
        <p:nvSpPr>
          <p:cNvPr id="11" name="Right Brace 10"/>
          <p:cNvSpPr/>
          <p:nvPr/>
        </p:nvSpPr>
        <p:spPr>
          <a:xfrm>
            <a:off x="-228600" y="6858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4122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447800"/>
            <a:ext cx="8686800" cy="4876800"/>
          </a:xfrm>
        </p:spPr>
        <p:txBody>
          <a:bodyPr>
            <a:normAutofit/>
          </a:bodyPr>
          <a:lstStyle/>
          <a:p>
            <a:r>
              <a:rPr lang="en-US" b="1" dirty="0" smtClean="0">
                <a:solidFill>
                  <a:srgbClr val="FF0000"/>
                </a:solidFill>
              </a:rPr>
              <a:t>Economies are struggling </a:t>
            </a:r>
          </a:p>
          <a:p>
            <a:pPr marL="0" indent="0">
              <a:spcBef>
                <a:spcPts val="0"/>
              </a:spcBef>
              <a:buNone/>
            </a:pPr>
            <a:r>
              <a:rPr lang="en-US" dirty="0" smtClean="0"/>
              <a:t>   </a:t>
            </a:r>
            <a:r>
              <a:rPr lang="en-US" sz="2400" dirty="0" smtClean="0"/>
              <a:t>-  due to so many years under Communism.</a:t>
            </a:r>
          </a:p>
          <a:p>
            <a:pPr>
              <a:buNone/>
            </a:pPr>
            <a:r>
              <a:rPr lang="en-US" sz="2400" b="1" dirty="0" smtClean="0"/>
              <a:t>        1. Inexperience at self </a:t>
            </a:r>
            <a:r>
              <a:rPr lang="en-US" sz="2400" b="1" dirty="0" smtClean="0"/>
              <a:t>governing – </a:t>
            </a:r>
            <a:r>
              <a:rPr lang="en-US" sz="2400" dirty="0" smtClean="0"/>
              <a:t>after being under Soviet control for so long, they did not know how to govern themselves after receiving independence.</a:t>
            </a:r>
          </a:p>
          <a:p>
            <a:pPr>
              <a:buNone/>
            </a:pPr>
            <a:endParaRPr lang="en-US" sz="2400" b="1" dirty="0" smtClean="0"/>
          </a:p>
          <a:p>
            <a:pPr>
              <a:buNone/>
            </a:pPr>
            <a:r>
              <a:rPr lang="en-US" sz="2400" b="1" dirty="0" smtClean="0"/>
              <a:t>        2. Unstable </a:t>
            </a:r>
            <a:r>
              <a:rPr lang="en-US" sz="2400" b="1" dirty="0" smtClean="0"/>
              <a:t>governments </a:t>
            </a:r>
            <a:r>
              <a:rPr lang="en-US" sz="2400" dirty="0" smtClean="0"/>
              <a:t>discourages economic </a:t>
            </a:r>
            <a:r>
              <a:rPr lang="en-US" sz="2400" dirty="0" smtClean="0"/>
              <a:t>growth.  No one wants to do business with a group that is unstable.  No assurance that they can trust them and an overthrow of government can happen at any time.  </a:t>
            </a:r>
            <a:endParaRPr lang="en-US" sz="2400" dirty="0" smtClean="0"/>
          </a:p>
        </p:txBody>
      </p:sp>
      <p:pic>
        <p:nvPicPr>
          <p:cNvPr id="4" name="Picture 3" descr="water world.jpg"/>
          <p:cNvPicPr>
            <a:picLocks noChangeAspect="1"/>
          </p:cNvPicPr>
          <p:nvPr/>
        </p:nvPicPr>
        <p:blipFill>
          <a:blip r:embed="rId2" cstate="print">
            <a:grayscl/>
          </a:blip>
          <a:stretch>
            <a:fillRect/>
          </a:stretch>
        </p:blipFill>
        <p:spPr>
          <a:xfrm>
            <a:off x="0" y="0"/>
            <a:ext cx="9144000" cy="1447800"/>
          </a:xfrm>
          <a:prstGeom prst="rect">
            <a:avLst/>
          </a:prstGeom>
        </p:spPr>
      </p:pic>
      <p:sp>
        <p:nvSpPr>
          <p:cNvPr id="6" name="Title 1"/>
          <p:cNvSpPr txBox="1">
            <a:spLocks/>
          </p:cNvSpPr>
          <p:nvPr/>
        </p:nvSpPr>
        <p:spPr>
          <a:xfrm>
            <a:off x="304800" y="0"/>
            <a:ext cx="8229600" cy="1417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FFFF00"/>
                </a:solidFill>
                <a:latin typeface="Eras Bold ITC" pitchFamily="34" charset="0"/>
              </a:rPr>
              <a:t>Economies</a:t>
            </a:r>
            <a:endParaRPr lang="en-US" sz="4000" dirty="0">
              <a:solidFill>
                <a:srgbClr val="FFFF00"/>
              </a:solidFill>
              <a:latin typeface="Eras Bold IT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447800"/>
            <a:ext cx="8686800" cy="4876800"/>
          </a:xfrm>
        </p:spPr>
        <p:txBody>
          <a:bodyPr>
            <a:normAutofit/>
          </a:bodyPr>
          <a:lstStyle/>
          <a:p>
            <a:pPr>
              <a:buNone/>
            </a:pPr>
            <a:endParaRPr lang="en-US" sz="2400" b="1" dirty="0" smtClean="0"/>
          </a:p>
          <a:p>
            <a:pPr>
              <a:buNone/>
            </a:pPr>
            <a:endParaRPr lang="en-US" sz="2400" b="1" dirty="0"/>
          </a:p>
          <a:p>
            <a:pPr>
              <a:buNone/>
            </a:pPr>
            <a:r>
              <a:rPr lang="en-US" sz="2400" b="1" dirty="0" smtClean="0"/>
              <a:t>		3</a:t>
            </a:r>
            <a:r>
              <a:rPr lang="en-US" sz="2400" b="1" dirty="0" smtClean="0"/>
              <a:t>. Lack of diversity</a:t>
            </a:r>
            <a:r>
              <a:rPr lang="en-US" sz="2400" dirty="0" smtClean="0"/>
              <a:t>- under Communism each country contributed her resources (agriculture, mineral wealth, shipping and/or industry, etc) to the good of Mother Russia. What they lacked was supplied by the USSR. Since their independence, these countries need to be able to do everything not just one or two.</a:t>
            </a:r>
          </a:p>
          <a:p>
            <a:pPr marL="0" indent="0">
              <a:spcBef>
                <a:spcPts val="0"/>
              </a:spcBef>
              <a:buNone/>
            </a:pPr>
            <a:r>
              <a:rPr lang="en-US" sz="2400" dirty="0" smtClean="0"/>
              <a:t>   </a:t>
            </a:r>
            <a:r>
              <a:rPr lang="en-US" sz="2400" dirty="0" smtClean="0"/>
              <a:t>	</a:t>
            </a:r>
          </a:p>
          <a:p>
            <a:pPr marL="0" indent="0">
              <a:spcBef>
                <a:spcPts val="0"/>
              </a:spcBef>
              <a:buNone/>
            </a:pPr>
            <a:r>
              <a:rPr lang="en-US" sz="2400" dirty="0"/>
              <a:t>	</a:t>
            </a:r>
            <a:r>
              <a:rPr lang="en-US" sz="2400" dirty="0" smtClean="0"/>
              <a:t>-  </a:t>
            </a:r>
            <a:r>
              <a:rPr lang="en-US" sz="2400" dirty="0" smtClean="0"/>
              <a:t>Some nations have made the transition better than others.</a:t>
            </a:r>
            <a:endParaRPr lang="en-US" sz="2400" dirty="0"/>
          </a:p>
        </p:txBody>
      </p:sp>
      <p:pic>
        <p:nvPicPr>
          <p:cNvPr id="4" name="Picture 3" descr="water world.jpg"/>
          <p:cNvPicPr>
            <a:picLocks noChangeAspect="1"/>
          </p:cNvPicPr>
          <p:nvPr/>
        </p:nvPicPr>
        <p:blipFill>
          <a:blip r:embed="rId2" cstate="print">
            <a:grayscl/>
          </a:blip>
          <a:stretch>
            <a:fillRect/>
          </a:stretch>
        </p:blipFill>
        <p:spPr>
          <a:xfrm>
            <a:off x="0" y="0"/>
            <a:ext cx="9144000" cy="1447800"/>
          </a:xfrm>
          <a:prstGeom prst="rect">
            <a:avLst/>
          </a:prstGeom>
        </p:spPr>
      </p:pic>
      <p:sp>
        <p:nvSpPr>
          <p:cNvPr id="6" name="Title 1"/>
          <p:cNvSpPr txBox="1">
            <a:spLocks/>
          </p:cNvSpPr>
          <p:nvPr/>
        </p:nvSpPr>
        <p:spPr>
          <a:xfrm>
            <a:off x="304800" y="0"/>
            <a:ext cx="8229600" cy="1417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FFFF00"/>
                </a:solidFill>
                <a:latin typeface="Eras Bold ITC" pitchFamily="34" charset="0"/>
              </a:rPr>
              <a:t>Economies (cont.)</a:t>
            </a:r>
            <a:endParaRPr lang="en-US" sz="4000" dirty="0">
              <a:solidFill>
                <a:srgbClr val="FFFF00"/>
              </a:solidFill>
              <a:latin typeface="Eras Bold ITC" pitchFamily="34" charset="0"/>
            </a:endParaRPr>
          </a:p>
        </p:txBody>
      </p:sp>
    </p:spTree>
    <p:extLst>
      <p:ext uri="{BB962C8B-B14F-4D97-AF65-F5344CB8AC3E}">
        <p14:creationId xmlns:p14="http://schemas.microsoft.com/office/powerpoint/2010/main" val="2370042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oman empire.jpg"/>
          <p:cNvPicPr>
            <a:picLocks noChangeAspect="1"/>
          </p:cNvPicPr>
          <p:nvPr/>
        </p:nvPicPr>
        <p:blipFill>
          <a:blip r:embed="rId2" cstate="print">
            <a:lum bright="-20000" contrast="20000"/>
          </a:blip>
          <a:srcRect t="7778" b="10000"/>
          <a:stretch>
            <a:fillRect/>
          </a:stretch>
        </p:blipFill>
        <p:spPr>
          <a:xfrm>
            <a:off x="2944760" y="2362200"/>
            <a:ext cx="3760839" cy="2286000"/>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soviet bloc.png"/>
          <p:cNvPicPr>
            <a:picLocks noChangeAspect="1"/>
          </p:cNvPicPr>
          <p:nvPr/>
        </p:nvPicPr>
        <p:blipFill>
          <a:blip r:embed="rId3" cstate="print"/>
          <a:srcRect l="13205" t="6193"/>
          <a:stretch>
            <a:fillRect/>
          </a:stretch>
        </p:blipFill>
        <p:spPr>
          <a:xfrm>
            <a:off x="5867400" y="3823960"/>
            <a:ext cx="3276600" cy="3034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water world.jpg"/>
          <p:cNvPicPr>
            <a:picLocks noChangeAspect="1"/>
          </p:cNvPicPr>
          <p:nvPr/>
        </p:nvPicPr>
        <p:blipFill>
          <a:blip r:embed="rId4" cstate="print">
            <a:grayscl/>
          </a:blip>
          <a:stretch>
            <a:fillRect/>
          </a:stretch>
        </p:blipFill>
        <p:spPr>
          <a:xfrm>
            <a:off x="0" y="0"/>
            <a:ext cx="9144000" cy="990600"/>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6600" dirty="0" smtClean="0">
                <a:solidFill>
                  <a:srgbClr val="FFFF00"/>
                </a:solidFill>
                <a:latin typeface="Eras Bold ITC" pitchFamily="34" charset="0"/>
              </a:rPr>
              <a:t>HISTORY</a:t>
            </a:r>
            <a:endParaRPr lang="en-US" sz="6600" dirty="0">
              <a:solidFill>
                <a:srgbClr val="FFFF00"/>
              </a:solidFill>
              <a:latin typeface="Eras Bold ITC" pitchFamily="34" charset="0"/>
            </a:endParaRPr>
          </a:p>
        </p:txBody>
      </p:sp>
      <p:sp>
        <p:nvSpPr>
          <p:cNvPr id="3" name="Content Placeholder 2"/>
          <p:cNvSpPr>
            <a:spLocks noGrp="1"/>
          </p:cNvSpPr>
          <p:nvPr>
            <p:ph idx="1"/>
          </p:nvPr>
        </p:nvSpPr>
        <p:spPr>
          <a:xfrm>
            <a:off x="0" y="990600"/>
            <a:ext cx="9144000" cy="5867399"/>
          </a:xfrm>
        </p:spPr>
        <p:txBody>
          <a:bodyPr>
            <a:normAutofit/>
          </a:bodyPr>
          <a:lstStyle/>
          <a:p>
            <a:pPr>
              <a:spcBef>
                <a:spcPts val="0"/>
              </a:spcBef>
            </a:pPr>
            <a:r>
              <a:rPr lang="en-US" sz="2800" dirty="0" smtClean="0"/>
              <a:t>Most </a:t>
            </a:r>
            <a:r>
              <a:rPr lang="en-US" sz="2800" dirty="0" smtClean="0"/>
              <a:t>Eastern European </a:t>
            </a:r>
            <a:r>
              <a:rPr lang="en-US" sz="2800" dirty="0" smtClean="0"/>
              <a:t>countries have had limited experience with self government because for 2000 yrs. they were under the control of various empires</a:t>
            </a:r>
            <a:r>
              <a:rPr lang="en-US" dirty="0" smtClean="0"/>
              <a:t>.</a:t>
            </a:r>
          </a:p>
          <a:p>
            <a:pPr>
              <a:spcBef>
                <a:spcPts val="0"/>
              </a:spcBef>
              <a:buNone/>
            </a:pPr>
            <a:r>
              <a:rPr lang="en-US" sz="2000" dirty="0" smtClean="0"/>
              <a:t>    	  1. Romans</a:t>
            </a:r>
          </a:p>
          <a:p>
            <a:pPr>
              <a:spcBef>
                <a:spcPts val="0"/>
              </a:spcBef>
              <a:buNone/>
            </a:pPr>
            <a:r>
              <a:rPr lang="en-US" sz="2000" dirty="0" smtClean="0"/>
              <a:t>    	  2. Byzantine Empire</a:t>
            </a:r>
          </a:p>
          <a:p>
            <a:pPr lvl="1">
              <a:spcBef>
                <a:spcPts val="0"/>
              </a:spcBef>
              <a:buNone/>
            </a:pPr>
            <a:r>
              <a:rPr lang="en-US" sz="2000" dirty="0" smtClean="0"/>
              <a:t>3. Ottoman Empire</a:t>
            </a:r>
          </a:p>
          <a:p>
            <a:pPr lvl="1">
              <a:spcBef>
                <a:spcPts val="0"/>
              </a:spcBef>
              <a:buNone/>
            </a:pPr>
            <a:r>
              <a:rPr lang="en-US" sz="2000" dirty="0" smtClean="0"/>
              <a:t>4. Austro-Hungarian</a:t>
            </a:r>
          </a:p>
          <a:p>
            <a:pPr lvl="1">
              <a:spcBef>
                <a:spcPts val="0"/>
              </a:spcBef>
              <a:buNone/>
            </a:pPr>
            <a:r>
              <a:rPr lang="en-US" sz="2000" dirty="0" smtClean="0"/>
              <a:t>5. Nazi Germany</a:t>
            </a:r>
          </a:p>
          <a:p>
            <a:pPr lvl="1">
              <a:spcBef>
                <a:spcPts val="0"/>
              </a:spcBef>
              <a:buNone/>
            </a:pPr>
            <a:r>
              <a:rPr lang="en-US" sz="2000" dirty="0" smtClean="0"/>
              <a:t>6. U.S.S.R. </a:t>
            </a:r>
            <a:endParaRPr lang="en-US" sz="2000" dirty="0"/>
          </a:p>
        </p:txBody>
      </p:sp>
      <p:pic>
        <p:nvPicPr>
          <p:cNvPr id="5" name="Picture 4" descr="austro-hungary.gif"/>
          <p:cNvPicPr>
            <a:picLocks noChangeAspect="1"/>
          </p:cNvPicPr>
          <p:nvPr/>
        </p:nvPicPr>
        <p:blipFill>
          <a:blip r:embed="rId5" cstate="print">
            <a:lum bright="-20000" contrast="10000"/>
          </a:blip>
          <a:srcRect b="7647"/>
          <a:stretch>
            <a:fillRect/>
          </a:stretch>
        </p:blipFill>
        <p:spPr>
          <a:xfrm>
            <a:off x="0" y="4724400"/>
            <a:ext cx="4343401"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nazi germany.jpg"/>
          <p:cNvPicPr>
            <a:picLocks noChangeAspect="1"/>
          </p:cNvPicPr>
          <p:nvPr/>
        </p:nvPicPr>
        <p:blipFill>
          <a:blip r:embed="rId6" cstate="print"/>
          <a:srcRect l="9637" t="8889" r="19727" b="10000"/>
          <a:stretch>
            <a:fillRect/>
          </a:stretch>
        </p:blipFill>
        <p:spPr>
          <a:xfrm>
            <a:off x="6019800" y="1905000"/>
            <a:ext cx="3124200" cy="289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descr="ottomanmap.jpg"/>
          <p:cNvPicPr>
            <a:picLocks noChangeAspect="1"/>
          </p:cNvPicPr>
          <p:nvPr/>
        </p:nvPicPr>
        <p:blipFill>
          <a:blip r:embed="rId7" cstate="print">
            <a:lum bright="-10000" contrast="10000"/>
          </a:blip>
          <a:stretch>
            <a:fillRect/>
          </a:stretch>
        </p:blipFill>
        <p:spPr>
          <a:xfrm>
            <a:off x="3581400" y="4495800"/>
            <a:ext cx="28194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114800" y="3810000"/>
            <a:ext cx="843564" cy="369332"/>
          </a:xfrm>
          <a:prstGeom prst="rect">
            <a:avLst/>
          </a:prstGeom>
          <a:noFill/>
        </p:spPr>
        <p:txBody>
          <a:bodyPr wrap="none" rtlCol="0">
            <a:spAutoFit/>
          </a:bodyPr>
          <a:lstStyle/>
          <a:p>
            <a:r>
              <a:rPr lang="en-US" dirty="0" smtClean="0"/>
              <a:t>Roman</a:t>
            </a:r>
            <a:endParaRPr lang="en-US" dirty="0"/>
          </a:p>
        </p:txBody>
      </p:sp>
      <p:sp>
        <p:nvSpPr>
          <p:cNvPr id="12" name="TextBox 11"/>
          <p:cNvSpPr txBox="1"/>
          <p:nvPr/>
        </p:nvSpPr>
        <p:spPr>
          <a:xfrm>
            <a:off x="3886200" y="5943600"/>
            <a:ext cx="1023935" cy="369332"/>
          </a:xfrm>
          <a:prstGeom prst="rect">
            <a:avLst/>
          </a:prstGeom>
          <a:noFill/>
        </p:spPr>
        <p:txBody>
          <a:bodyPr wrap="none" rtlCol="0">
            <a:spAutoFit/>
          </a:bodyPr>
          <a:lstStyle/>
          <a:p>
            <a:r>
              <a:rPr lang="en-US" dirty="0" smtClean="0"/>
              <a:t>Ottoman</a:t>
            </a:r>
            <a:endParaRPr lang="en-US" dirty="0"/>
          </a:p>
        </p:txBody>
      </p:sp>
      <p:sp>
        <p:nvSpPr>
          <p:cNvPr id="13" name="TextBox 12"/>
          <p:cNvSpPr txBox="1"/>
          <p:nvPr/>
        </p:nvSpPr>
        <p:spPr>
          <a:xfrm>
            <a:off x="0" y="6488668"/>
            <a:ext cx="1858457" cy="369332"/>
          </a:xfrm>
          <a:prstGeom prst="rect">
            <a:avLst/>
          </a:prstGeom>
          <a:noFill/>
        </p:spPr>
        <p:txBody>
          <a:bodyPr wrap="none" rtlCol="0">
            <a:spAutoFit/>
          </a:bodyPr>
          <a:lstStyle/>
          <a:p>
            <a:r>
              <a:rPr lang="en-US" b="1" dirty="0" smtClean="0"/>
              <a:t>Austro Hungarian</a:t>
            </a:r>
            <a:endParaRPr lang="en-US" b="1" dirty="0"/>
          </a:p>
        </p:txBody>
      </p:sp>
      <p:sp>
        <p:nvSpPr>
          <p:cNvPr id="14" name="TextBox 13"/>
          <p:cNvSpPr txBox="1"/>
          <p:nvPr/>
        </p:nvSpPr>
        <p:spPr>
          <a:xfrm>
            <a:off x="6705600" y="5943600"/>
            <a:ext cx="1233928" cy="369332"/>
          </a:xfrm>
          <a:prstGeom prst="rect">
            <a:avLst/>
          </a:prstGeom>
          <a:noFill/>
        </p:spPr>
        <p:txBody>
          <a:bodyPr wrap="none" rtlCol="0">
            <a:spAutoFit/>
          </a:bodyPr>
          <a:lstStyle/>
          <a:p>
            <a:r>
              <a:rPr lang="en-US" b="1" dirty="0" smtClean="0"/>
              <a:t>Soviet Bloc</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135563"/>
          </a:xfrm>
        </p:spPr>
        <p:txBody>
          <a:bodyPr/>
          <a:lstStyle/>
          <a:p>
            <a:pPr marL="0" indent="0">
              <a:spcBef>
                <a:spcPts val="0"/>
              </a:spcBef>
            </a:pPr>
            <a:endParaRPr lang="en-US" dirty="0" smtClean="0"/>
          </a:p>
          <a:p>
            <a:pPr marL="0" indent="0">
              <a:spcBef>
                <a:spcPts val="0"/>
              </a:spcBef>
            </a:pPr>
            <a:r>
              <a:rPr lang="en-US" dirty="0" smtClean="0"/>
              <a:t> </a:t>
            </a:r>
            <a:r>
              <a:rPr lang="en-US" dirty="0" smtClean="0"/>
              <a:t>The nations of Yugoslavia and Czechoslovakia were</a:t>
            </a:r>
          </a:p>
          <a:p>
            <a:pPr marL="0" indent="0">
              <a:spcBef>
                <a:spcPts val="0"/>
              </a:spcBef>
              <a:buNone/>
            </a:pPr>
            <a:r>
              <a:rPr lang="en-US" dirty="0" smtClean="0"/>
              <a:t>  created following WWI as the victors carved up the</a:t>
            </a:r>
          </a:p>
          <a:p>
            <a:pPr marL="0" indent="0">
              <a:spcBef>
                <a:spcPts val="0"/>
              </a:spcBef>
              <a:buNone/>
            </a:pPr>
            <a:r>
              <a:rPr lang="en-US" dirty="0" smtClean="0"/>
              <a:t>   defeated German and Austro-Hungarian Emp</a:t>
            </a:r>
            <a:r>
              <a:rPr lang="en-US" dirty="0" smtClean="0"/>
              <a:t>.</a:t>
            </a:r>
          </a:p>
          <a:p>
            <a:pPr marL="0" indent="0">
              <a:spcBef>
                <a:spcPts val="0"/>
              </a:spcBef>
              <a:buNone/>
            </a:pPr>
            <a:endParaRPr lang="en-US" dirty="0" smtClean="0"/>
          </a:p>
          <a:p>
            <a:pPr marL="0" indent="0">
              <a:spcBef>
                <a:spcPts val="0"/>
              </a:spcBef>
            </a:pPr>
            <a:r>
              <a:rPr lang="en-US" dirty="0" smtClean="0"/>
              <a:t> Also the nations of Poland, Hungary, Romania and Bulgaria regained their independence after </a:t>
            </a:r>
            <a:r>
              <a:rPr lang="en-US" dirty="0" smtClean="0"/>
              <a:t>WWI.</a:t>
            </a:r>
            <a:endParaRPr lang="en-US" dirty="0" smtClean="0"/>
          </a:p>
          <a:p>
            <a:pPr marL="0" indent="0">
              <a:spcBef>
                <a:spcPts val="0"/>
              </a:spcBef>
              <a:buNone/>
            </a:pPr>
            <a:endParaRPr lang="en-US" dirty="0"/>
          </a:p>
        </p:txBody>
      </p:sp>
      <p:pic>
        <p:nvPicPr>
          <p:cNvPr id="4" name="Picture 3" descr="water world.jpg"/>
          <p:cNvPicPr>
            <a:picLocks noChangeAspect="1"/>
          </p:cNvPicPr>
          <p:nvPr/>
        </p:nvPicPr>
        <p:blipFill>
          <a:blip r:embed="rId2" cstate="print">
            <a:grayscl/>
          </a:blip>
          <a:stretch>
            <a:fillRect/>
          </a:stretch>
        </p:blipFill>
        <p:spPr>
          <a:xfrm>
            <a:off x="0" y="0"/>
            <a:ext cx="9144000" cy="990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135563"/>
          </a:xfrm>
        </p:spPr>
        <p:txBody>
          <a:bodyPr/>
          <a:lstStyle/>
          <a:p>
            <a:pPr marL="0" indent="0">
              <a:spcBef>
                <a:spcPts val="0"/>
              </a:spcBef>
            </a:pPr>
            <a:r>
              <a:rPr lang="en-US" dirty="0" smtClean="0"/>
              <a:t>Sadly </a:t>
            </a:r>
            <a:r>
              <a:rPr lang="en-US" dirty="0" smtClean="0"/>
              <a:t>this period of “freedom” lasted only 21 yrs</a:t>
            </a:r>
            <a:r>
              <a:rPr lang="en-US" dirty="0" smtClean="0"/>
              <a:t>.</a:t>
            </a:r>
          </a:p>
          <a:p>
            <a:pPr marL="0" indent="0">
              <a:spcBef>
                <a:spcPts val="0"/>
              </a:spcBef>
            </a:pPr>
            <a:endParaRPr lang="en-US" dirty="0" smtClean="0"/>
          </a:p>
          <a:p>
            <a:pPr marL="0" indent="0">
              <a:spcBef>
                <a:spcPts val="0"/>
              </a:spcBef>
            </a:pPr>
            <a:r>
              <a:rPr lang="en-US" dirty="0" smtClean="0"/>
              <a:t> </a:t>
            </a:r>
            <a:r>
              <a:rPr lang="en-US" dirty="0" smtClean="0">
                <a:solidFill>
                  <a:srgbClr val="FF0000"/>
                </a:solidFill>
              </a:rPr>
              <a:t>Yalta Conference </a:t>
            </a:r>
            <a:r>
              <a:rPr lang="en-US" dirty="0" smtClean="0"/>
              <a:t>of </a:t>
            </a:r>
            <a:r>
              <a:rPr lang="en-US" dirty="0" smtClean="0"/>
              <a:t>1945 allowed </a:t>
            </a:r>
            <a:r>
              <a:rPr lang="en-US" dirty="0" smtClean="0"/>
              <a:t>the Soviets to </a:t>
            </a:r>
          </a:p>
          <a:p>
            <a:pPr marL="0" indent="0">
              <a:spcBef>
                <a:spcPts val="0"/>
              </a:spcBef>
              <a:buNone/>
            </a:pPr>
            <a:r>
              <a:rPr lang="en-US" dirty="0" smtClean="0"/>
              <a:t>   control eastern Europe   </a:t>
            </a:r>
            <a:endParaRPr lang="en-US" dirty="0"/>
          </a:p>
        </p:txBody>
      </p:sp>
      <p:pic>
        <p:nvPicPr>
          <p:cNvPr id="4" name="Picture 3" descr="water world.jpg"/>
          <p:cNvPicPr>
            <a:picLocks noChangeAspect="1"/>
          </p:cNvPicPr>
          <p:nvPr/>
        </p:nvPicPr>
        <p:blipFill>
          <a:blip r:embed="rId2" cstate="print">
            <a:grayscl/>
          </a:blip>
          <a:stretch>
            <a:fillRect/>
          </a:stretch>
        </p:blipFill>
        <p:spPr>
          <a:xfrm>
            <a:off x="0" y="0"/>
            <a:ext cx="9144000" cy="990600"/>
          </a:xfrm>
          <a:prstGeom prst="rect">
            <a:avLst/>
          </a:prstGeom>
        </p:spPr>
      </p:pic>
      <p:pic>
        <p:nvPicPr>
          <p:cNvPr id="5" name="Picture 4" descr="yalta.jpg"/>
          <p:cNvPicPr>
            <a:picLocks noChangeAspect="1"/>
          </p:cNvPicPr>
          <p:nvPr/>
        </p:nvPicPr>
        <p:blipFill>
          <a:blip r:embed="rId3" cstate="print">
            <a:lum bright="-10000"/>
          </a:blip>
          <a:stretch>
            <a:fillRect/>
          </a:stretch>
        </p:blipFill>
        <p:spPr>
          <a:xfrm>
            <a:off x="3462867" y="3200400"/>
            <a:ext cx="5452533"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4080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295400"/>
            <a:ext cx="8610600" cy="5410200"/>
          </a:xfrm>
        </p:spPr>
        <p:txBody>
          <a:bodyPr>
            <a:normAutofit fontScale="92500"/>
          </a:bodyPr>
          <a:lstStyle/>
          <a:p>
            <a:pPr marL="0" indent="0">
              <a:spcBef>
                <a:spcPts val="0"/>
              </a:spcBef>
            </a:pPr>
            <a:r>
              <a:rPr lang="en-US" dirty="0" smtClean="0"/>
              <a:t>During the </a:t>
            </a:r>
            <a:r>
              <a:rPr lang="en-US" dirty="0" smtClean="0">
                <a:solidFill>
                  <a:srgbClr val="FF0000"/>
                </a:solidFill>
              </a:rPr>
              <a:t>Cold War </a:t>
            </a:r>
            <a:r>
              <a:rPr lang="en-US" dirty="0" smtClean="0"/>
              <a:t>(1945-89) the majority of eastern European countries were part of the </a:t>
            </a:r>
            <a:r>
              <a:rPr lang="en-US" dirty="0" smtClean="0">
                <a:solidFill>
                  <a:srgbClr val="FF0000"/>
                </a:solidFill>
              </a:rPr>
              <a:t>Soviet Bloc </a:t>
            </a:r>
            <a:r>
              <a:rPr lang="en-US" dirty="0" smtClean="0"/>
              <a:t>with the exception of Yugoslavia and Albania. They were communist, but not part of the USSR</a:t>
            </a:r>
          </a:p>
          <a:p>
            <a:pPr marL="0" indent="0">
              <a:spcBef>
                <a:spcPts val="0"/>
              </a:spcBef>
            </a:pPr>
            <a:r>
              <a:rPr lang="en-US" dirty="0" smtClean="0"/>
              <a:t> Boundary </a:t>
            </a:r>
            <a:r>
              <a:rPr lang="en-US" dirty="0" smtClean="0"/>
              <a:t>between </a:t>
            </a:r>
            <a:r>
              <a:rPr lang="en-US" dirty="0" smtClean="0"/>
              <a:t>eastern and western Europe was</a:t>
            </a:r>
          </a:p>
          <a:p>
            <a:pPr marL="0" indent="0">
              <a:spcBef>
                <a:spcPts val="0"/>
              </a:spcBef>
              <a:buNone/>
            </a:pPr>
            <a:r>
              <a:rPr lang="en-US" dirty="0" smtClean="0"/>
              <a:t>   the </a:t>
            </a:r>
            <a:r>
              <a:rPr lang="en-US" dirty="0" smtClean="0">
                <a:solidFill>
                  <a:srgbClr val="FF0000"/>
                </a:solidFill>
              </a:rPr>
              <a:t>Iron Curtain.</a:t>
            </a:r>
            <a:endParaRPr lang="en-US" dirty="0" smtClean="0"/>
          </a:p>
          <a:p>
            <a:pPr marL="0" indent="0">
              <a:spcBef>
                <a:spcPts val="0"/>
              </a:spcBef>
            </a:pPr>
            <a:r>
              <a:rPr lang="en-US" dirty="0" smtClean="0"/>
              <a:t> In 1980 Mikhail Gorbachev was </a:t>
            </a:r>
          </a:p>
          <a:p>
            <a:pPr>
              <a:buNone/>
            </a:pPr>
            <a:r>
              <a:rPr lang="en-US" dirty="0" smtClean="0"/>
              <a:t>  elected Pres. of the USSR. He </a:t>
            </a:r>
          </a:p>
          <a:p>
            <a:pPr marL="0" indent="0">
              <a:spcBef>
                <a:spcPts val="0"/>
              </a:spcBef>
              <a:buNone/>
            </a:pPr>
            <a:r>
              <a:rPr lang="en-US" dirty="0" smtClean="0"/>
              <a:t>  introduced the policies of</a:t>
            </a:r>
          </a:p>
          <a:p>
            <a:pPr marL="0" indent="0">
              <a:spcBef>
                <a:spcPts val="0"/>
              </a:spcBef>
              <a:buNone/>
            </a:pPr>
            <a:r>
              <a:rPr lang="en-US" dirty="0" smtClean="0"/>
              <a:t>  </a:t>
            </a:r>
            <a:r>
              <a:rPr lang="en-US" dirty="0" smtClean="0">
                <a:solidFill>
                  <a:srgbClr val="FF0000"/>
                </a:solidFill>
              </a:rPr>
              <a:t>perestrokia</a:t>
            </a:r>
            <a:r>
              <a:rPr lang="en-US" dirty="0" smtClean="0"/>
              <a:t> and </a:t>
            </a:r>
            <a:r>
              <a:rPr lang="en-US" dirty="0" smtClean="0">
                <a:solidFill>
                  <a:srgbClr val="FF0000"/>
                </a:solidFill>
              </a:rPr>
              <a:t>glasnost</a:t>
            </a:r>
          </a:p>
          <a:p>
            <a:pPr marL="0" indent="0">
              <a:spcBef>
                <a:spcPts val="0"/>
              </a:spcBef>
              <a:buNone/>
            </a:pPr>
            <a:endParaRPr lang="en-US" dirty="0" smtClean="0">
              <a:solidFill>
                <a:srgbClr val="FF0000"/>
              </a:solidFill>
            </a:endParaRPr>
          </a:p>
        </p:txBody>
      </p:sp>
      <p:pic>
        <p:nvPicPr>
          <p:cNvPr id="5" name="Picture 4" descr="water world.jpg"/>
          <p:cNvPicPr>
            <a:picLocks noChangeAspect="1"/>
          </p:cNvPicPr>
          <p:nvPr/>
        </p:nvPicPr>
        <p:blipFill>
          <a:blip r:embed="rId2" cstate="print">
            <a:grayscl/>
          </a:blip>
          <a:stretch>
            <a:fillRect/>
          </a:stretch>
        </p:blipFill>
        <p:spPr>
          <a:xfrm>
            <a:off x="0" y="0"/>
            <a:ext cx="9144000" cy="1219200"/>
          </a:xfrm>
          <a:prstGeom prst="rect">
            <a:avLst/>
          </a:prstGeom>
        </p:spPr>
      </p:pic>
      <p:pic>
        <p:nvPicPr>
          <p:cNvPr id="6" name="Picture 5" descr="ironcurtain.png"/>
          <p:cNvPicPr>
            <a:picLocks noChangeAspect="1"/>
          </p:cNvPicPr>
          <p:nvPr/>
        </p:nvPicPr>
        <p:blipFill>
          <a:blip r:embed="rId3" cstate="print">
            <a:lum bright="-10000" contrast="20000"/>
          </a:blip>
          <a:stretch>
            <a:fillRect/>
          </a:stretch>
        </p:blipFill>
        <p:spPr>
          <a:xfrm>
            <a:off x="5867400" y="3612119"/>
            <a:ext cx="3276600" cy="3245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6324600"/>
            <a:ext cx="4154920" cy="369332"/>
          </a:xfrm>
          <a:prstGeom prst="rect">
            <a:avLst/>
          </a:prstGeom>
          <a:noFill/>
        </p:spPr>
        <p:txBody>
          <a:bodyPr wrap="none" rtlCol="0">
            <a:spAutoFit/>
          </a:bodyPr>
          <a:lstStyle/>
          <a:p>
            <a:r>
              <a:rPr lang="en-US" dirty="0" smtClean="0">
                <a:hlinkClick r:id="rId4"/>
              </a:rPr>
              <a:t>Only need to listen to the first 35 seconds!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67450</TotalTime>
  <Words>1060</Words>
  <Application>Microsoft Office PowerPoint</Application>
  <PresentationFormat>On-screen Show (4:3)</PresentationFormat>
  <Paragraphs>182</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EASTERN EUROPE</vt:lpstr>
      <vt:lpstr>Miscellaneous</vt:lpstr>
      <vt:lpstr>(Cont.)</vt:lpstr>
      <vt:lpstr>PowerPoint Presentation</vt:lpstr>
      <vt:lpstr>PowerPoint Presentation</vt:lpstr>
      <vt:lpstr>HISTORY</vt:lpstr>
      <vt:lpstr>PowerPoint Presentation</vt:lpstr>
      <vt:lpstr>PowerPoint Presentation</vt:lpstr>
      <vt:lpstr>PowerPoint Presentation</vt:lpstr>
      <vt:lpstr>PowerPoint Presentation</vt:lpstr>
      <vt:lpstr>Questions A</vt:lpstr>
      <vt:lpstr>PowerPoint Presentation</vt:lpstr>
      <vt:lpstr>PowerPoint Presentation</vt:lpstr>
      <vt:lpstr>PowerPoint Presentation</vt:lpstr>
      <vt:lpstr>PowerPoint Presentation</vt:lpstr>
      <vt:lpstr>COUNTRIES</vt:lpstr>
      <vt:lpstr>COUNTRIES</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EUROPE</dc:title>
  <dc:creator>Lois Stump</dc:creator>
  <cp:lastModifiedBy>Dave Johnston</cp:lastModifiedBy>
  <cp:revision>237</cp:revision>
  <dcterms:created xsi:type="dcterms:W3CDTF">2011-03-23T01:41:00Z</dcterms:created>
  <dcterms:modified xsi:type="dcterms:W3CDTF">2015-12-31T15:35:31Z</dcterms:modified>
</cp:coreProperties>
</file>